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8" r:id="rId2"/>
    <p:sldId id="259" r:id="rId3"/>
    <p:sldId id="268" r:id="rId4"/>
    <p:sldId id="270" r:id="rId5"/>
    <p:sldId id="277" r:id="rId6"/>
    <p:sldId id="278" r:id="rId7"/>
    <p:sldId id="257" r:id="rId8"/>
    <p:sldId id="256" r:id="rId9"/>
    <p:sldId id="272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71" r:id="rId18"/>
    <p:sldId id="274" r:id="rId19"/>
    <p:sldId id="279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jpeg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868504-93B3-1940-BE15-8F7DA6B5B902}" type="doc">
      <dgm:prSet loTypeId="urn:microsoft.com/office/officeart/2005/8/layout/hProcess10#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2B0932-035E-C445-9783-F0988E2E427B}">
      <dgm:prSet/>
      <dgm:spPr/>
      <dgm:t>
        <a:bodyPr/>
        <a:lstStyle/>
        <a:p>
          <a:pPr rtl="0"/>
          <a:r>
            <a:rPr lang="en-US" dirty="0" smtClean="0"/>
            <a:t>Consumed within ~30 days of harvesting</a:t>
          </a:r>
          <a:endParaRPr lang="en-US" dirty="0"/>
        </a:p>
      </dgm:t>
    </dgm:pt>
    <dgm:pt modelId="{F3D6A894-2D4B-F342-976E-7A61EB3DD204}" type="sibTrans" cxnId="{6B46F3D6-AA88-A24F-96E1-DF4411682B15}">
      <dgm:prSet/>
      <dgm:spPr/>
      <dgm:t>
        <a:bodyPr/>
        <a:lstStyle/>
        <a:p>
          <a:endParaRPr lang="en-US"/>
        </a:p>
      </dgm:t>
    </dgm:pt>
    <dgm:pt modelId="{60F3FAA7-7D6E-2A41-8C44-C8F2AAB345F6}" type="parTrans" cxnId="{6B46F3D6-AA88-A24F-96E1-DF4411682B15}">
      <dgm:prSet/>
      <dgm:spPr/>
      <dgm:t>
        <a:bodyPr/>
        <a:lstStyle/>
        <a:p>
          <a:endParaRPr lang="en-US"/>
        </a:p>
      </dgm:t>
    </dgm:pt>
    <dgm:pt modelId="{B3C778C1-91B4-DF4F-A15A-41B96D083942}">
      <dgm:prSet custT="1"/>
      <dgm:spPr/>
      <dgm:t>
        <a:bodyPr/>
        <a:lstStyle/>
        <a:p>
          <a:pPr rtl="0"/>
          <a:r>
            <a:rPr lang="en-US" sz="1100" dirty="0" smtClean="0"/>
            <a:t>Harvested and stored ~58 degrees, transported </a:t>
          </a:r>
          <a:endParaRPr lang="en-US" sz="1100" dirty="0"/>
        </a:p>
      </dgm:t>
    </dgm:pt>
    <dgm:pt modelId="{BD18D221-BF50-324D-9C76-DED7ECF3EEBC}" type="sibTrans" cxnId="{3BB3E8B6-90A7-034A-8293-2668C4EBD83E}">
      <dgm:prSet custT="1"/>
      <dgm:spPr/>
      <dgm:t>
        <a:bodyPr/>
        <a:lstStyle/>
        <a:p>
          <a:endParaRPr lang="en-US" sz="1100"/>
        </a:p>
      </dgm:t>
    </dgm:pt>
    <dgm:pt modelId="{61A5D727-BB49-BE4D-B170-ADEA75157277}" type="parTrans" cxnId="{3BB3E8B6-90A7-034A-8293-2668C4EBD83E}">
      <dgm:prSet/>
      <dgm:spPr/>
      <dgm:t>
        <a:bodyPr/>
        <a:lstStyle/>
        <a:p>
          <a:endParaRPr lang="en-US"/>
        </a:p>
      </dgm:t>
    </dgm:pt>
    <dgm:pt modelId="{04AD8B2B-117F-2147-8762-D1B36D6F918C}">
      <dgm:prSet custT="1"/>
      <dgm:spPr/>
      <dgm:t>
        <a:bodyPr/>
        <a:lstStyle/>
        <a:p>
          <a:pPr rtl="0"/>
          <a:r>
            <a:rPr lang="en-US" sz="1100" dirty="0" smtClean="0"/>
            <a:t>Flowers produce bunches, hands, fingers (~3 mo)</a:t>
          </a:r>
          <a:endParaRPr lang="en-US" sz="1100" dirty="0"/>
        </a:p>
      </dgm:t>
    </dgm:pt>
    <dgm:pt modelId="{F7D79117-BBC8-1946-AD11-7CF425CF37CF}" type="sibTrans" cxnId="{808501C6-341A-0941-B40E-B5F98A8C851D}">
      <dgm:prSet custT="1"/>
      <dgm:spPr/>
      <dgm:t>
        <a:bodyPr/>
        <a:lstStyle/>
        <a:p>
          <a:endParaRPr lang="en-US" sz="1100"/>
        </a:p>
      </dgm:t>
    </dgm:pt>
    <dgm:pt modelId="{1D8966F1-DCBD-AA4B-BC9F-0D6C2C17851C}" type="parTrans" cxnId="{808501C6-341A-0941-B40E-B5F98A8C851D}">
      <dgm:prSet/>
      <dgm:spPr/>
      <dgm:t>
        <a:bodyPr/>
        <a:lstStyle/>
        <a:p>
          <a:endParaRPr lang="en-US"/>
        </a:p>
      </dgm:t>
    </dgm:pt>
    <dgm:pt modelId="{0D184040-2A50-9249-86E5-8FD252488857}">
      <dgm:prSet custT="1"/>
      <dgm:spPr/>
      <dgm:t>
        <a:bodyPr/>
        <a:lstStyle/>
        <a:p>
          <a:pPr rtl="0"/>
          <a:r>
            <a:rPr lang="en-US" sz="1100" dirty="0" smtClean="0"/>
            <a:t>Stalks produce flower clusters (~9 mo)</a:t>
          </a:r>
          <a:endParaRPr lang="en-US" sz="1100" dirty="0"/>
        </a:p>
      </dgm:t>
    </dgm:pt>
    <dgm:pt modelId="{06D2A04F-C2AA-A742-AC51-538971AF20AD}" type="sibTrans" cxnId="{29F6240F-D08D-FB45-AAB0-C1F2AF431FCD}">
      <dgm:prSet custT="1"/>
      <dgm:spPr/>
      <dgm:t>
        <a:bodyPr/>
        <a:lstStyle/>
        <a:p>
          <a:endParaRPr lang="en-US" sz="1100"/>
        </a:p>
      </dgm:t>
    </dgm:pt>
    <dgm:pt modelId="{C2B38EAD-55AA-124E-AE44-57B080D0F549}" type="parTrans" cxnId="{29F6240F-D08D-FB45-AAB0-C1F2AF431FCD}">
      <dgm:prSet/>
      <dgm:spPr/>
      <dgm:t>
        <a:bodyPr/>
        <a:lstStyle/>
        <a:p>
          <a:endParaRPr lang="en-US"/>
        </a:p>
      </dgm:t>
    </dgm:pt>
    <dgm:pt modelId="{24FDA9E9-35FD-F14B-A97F-8575D5DD624E}">
      <dgm:prSet custT="1"/>
      <dgm:spPr/>
      <dgm:t>
        <a:bodyPr/>
        <a:lstStyle/>
        <a:p>
          <a:pPr rtl="0"/>
          <a:r>
            <a:rPr lang="en-US" sz="1100" dirty="0" smtClean="0"/>
            <a:t>Stems sprout and form multiple stalks</a:t>
          </a:r>
          <a:endParaRPr lang="en-US" sz="1100" dirty="0"/>
        </a:p>
      </dgm:t>
    </dgm:pt>
    <dgm:pt modelId="{9A0D4F61-02C7-6D43-8BE2-CF2177921B73}" type="sibTrans" cxnId="{4B488C24-907D-DB45-AE2C-897EE98CFFB1}">
      <dgm:prSet custT="1"/>
      <dgm:spPr/>
      <dgm:t>
        <a:bodyPr/>
        <a:lstStyle/>
        <a:p>
          <a:endParaRPr lang="en-US" sz="1100"/>
        </a:p>
      </dgm:t>
    </dgm:pt>
    <dgm:pt modelId="{E30198B4-98B5-4D49-A0F9-19FDDD96D9D3}" type="parTrans" cxnId="{4B488C24-907D-DB45-AE2C-897EE98CFFB1}">
      <dgm:prSet/>
      <dgm:spPr/>
      <dgm:t>
        <a:bodyPr/>
        <a:lstStyle/>
        <a:p>
          <a:endParaRPr lang="en-US"/>
        </a:p>
      </dgm:t>
    </dgm:pt>
    <dgm:pt modelId="{5701C747-CE58-2C42-A0C5-1C51EB1EB397}">
      <dgm:prSet custT="1"/>
      <dgm:spPr/>
      <dgm:t>
        <a:bodyPr/>
        <a:lstStyle/>
        <a:p>
          <a:pPr rtl="0"/>
          <a:r>
            <a:rPr lang="en-US" sz="1200" dirty="0" smtClean="0"/>
            <a:t>Under-ground rootstalks produce stems</a:t>
          </a:r>
          <a:endParaRPr lang="en-US" sz="1200" dirty="0"/>
        </a:p>
      </dgm:t>
    </dgm:pt>
    <dgm:pt modelId="{01675F9B-C0E0-AB4B-BF53-2553FE147E66}" type="sibTrans" cxnId="{48D6715D-7BB3-174C-BE3E-63501DE36B5B}">
      <dgm:prSet custT="1"/>
      <dgm:spPr/>
      <dgm:t>
        <a:bodyPr/>
        <a:lstStyle/>
        <a:p>
          <a:endParaRPr lang="en-US" sz="1100"/>
        </a:p>
      </dgm:t>
    </dgm:pt>
    <dgm:pt modelId="{3CAC4CE2-BA60-E843-9669-2C5038755DC1}" type="parTrans" cxnId="{48D6715D-7BB3-174C-BE3E-63501DE36B5B}">
      <dgm:prSet/>
      <dgm:spPr/>
      <dgm:t>
        <a:bodyPr/>
        <a:lstStyle/>
        <a:p>
          <a:endParaRPr lang="en-US"/>
        </a:p>
      </dgm:t>
    </dgm:pt>
    <dgm:pt modelId="{B71295D0-9AFE-F44A-90E5-B67F5565F2F0}" type="pres">
      <dgm:prSet presAssocID="{23868504-93B3-1940-BE15-8F7DA6B5B902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17B7F4E-53A7-AD48-8FB7-96D40FF7FA8C}" type="pres">
      <dgm:prSet presAssocID="{5701C747-CE58-2C42-A0C5-1C51EB1EB397}" presName="composite" presStyleCnt="0"/>
      <dgm:spPr/>
    </dgm:pt>
    <dgm:pt modelId="{DE628EB6-D2A2-044B-BA10-6C8B9F5EC2FD}" type="pres">
      <dgm:prSet presAssocID="{5701C747-CE58-2C42-A0C5-1C51EB1EB397}" presName="imagSh" presStyleLbl="bgImgPlace1" presStyleIdx="0" presStyleCnt="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446C005-FDEC-9C4F-B458-90C9A002E51D}" type="pres">
      <dgm:prSet presAssocID="{5701C747-CE58-2C42-A0C5-1C51EB1EB397}" presName="tx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14EDC2-BF6C-434A-8CF8-E4A53D196EE2}" type="pres">
      <dgm:prSet presAssocID="{01675F9B-C0E0-AB4B-BF53-2553FE147E66}" presName="sibTrans" presStyleLbl="sibTrans2D1" presStyleIdx="0" presStyleCnt="5"/>
      <dgm:spPr/>
      <dgm:t>
        <a:bodyPr/>
        <a:lstStyle/>
        <a:p>
          <a:endParaRPr lang="en-US"/>
        </a:p>
      </dgm:t>
    </dgm:pt>
    <dgm:pt modelId="{115B824E-BBC1-F444-AB17-57BBAC2FD87B}" type="pres">
      <dgm:prSet presAssocID="{01675F9B-C0E0-AB4B-BF53-2553FE147E66}" presName="connTx" presStyleLbl="sibTrans2D1" presStyleIdx="0" presStyleCnt="5"/>
      <dgm:spPr/>
      <dgm:t>
        <a:bodyPr/>
        <a:lstStyle/>
        <a:p>
          <a:endParaRPr lang="en-US"/>
        </a:p>
      </dgm:t>
    </dgm:pt>
    <dgm:pt modelId="{7038FAF2-8DA2-DD4D-9390-ACF53EACF79E}" type="pres">
      <dgm:prSet presAssocID="{24FDA9E9-35FD-F14B-A97F-8575D5DD624E}" presName="composite" presStyleCnt="0"/>
      <dgm:spPr/>
    </dgm:pt>
    <dgm:pt modelId="{4491F60B-EA5D-664E-9319-7E84E1F7FE3D}" type="pres">
      <dgm:prSet presAssocID="{24FDA9E9-35FD-F14B-A97F-8575D5DD624E}" presName="imagSh" presStyleLbl="bgImgPlace1" presStyleIdx="1" presStyleCnt="6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451C920-6AE6-1F43-A6E7-F66BE27CDF9D}" type="pres">
      <dgm:prSet presAssocID="{24FDA9E9-35FD-F14B-A97F-8575D5DD624E}" presName="tx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BC2CF3-DB34-0645-A2C2-4F24A7597A7C}" type="pres">
      <dgm:prSet presAssocID="{9A0D4F61-02C7-6D43-8BE2-CF2177921B73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534610C-9136-C149-98AB-5DF67C13D311}" type="pres">
      <dgm:prSet presAssocID="{9A0D4F61-02C7-6D43-8BE2-CF2177921B73}" presName="connTx" presStyleLbl="sibTrans2D1" presStyleIdx="1" presStyleCnt="5"/>
      <dgm:spPr/>
      <dgm:t>
        <a:bodyPr/>
        <a:lstStyle/>
        <a:p>
          <a:endParaRPr lang="en-US"/>
        </a:p>
      </dgm:t>
    </dgm:pt>
    <dgm:pt modelId="{D73B3927-CCD6-F24D-9213-EC5567378E99}" type="pres">
      <dgm:prSet presAssocID="{0D184040-2A50-9249-86E5-8FD252488857}" presName="composite" presStyleCnt="0"/>
      <dgm:spPr/>
    </dgm:pt>
    <dgm:pt modelId="{60EF7A93-751C-7B4A-8511-1521CB160A8B}" type="pres">
      <dgm:prSet presAssocID="{0D184040-2A50-9249-86E5-8FD252488857}" presName="imagSh" presStyleLbl="bgImgPlace1" presStyleIdx="2" presStyleCnt="6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2ED0CEC9-9ED2-F641-812C-70B5461A81A2}" type="pres">
      <dgm:prSet presAssocID="{0D184040-2A50-9249-86E5-8FD252488857}" presName="tx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4E8FDA-7545-634D-A282-C776B872E4B3}" type="pres">
      <dgm:prSet presAssocID="{06D2A04F-C2AA-A742-AC51-538971AF20AD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8082216-3380-B948-B06F-3094BF7D7240}" type="pres">
      <dgm:prSet presAssocID="{06D2A04F-C2AA-A742-AC51-538971AF20AD}" presName="connTx" presStyleLbl="sibTrans2D1" presStyleIdx="2" presStyleCnt="5"/>
      <dgm:spPr/>
      <dgm:t>
        <a:bodyPr/>
        <a:lstStyle/>
        <a:p>
          <a:endParaRPr lang="en-US"/>
        </a:p>
      </dgm:t>
    </dgm:pt>
    <dgm:pt modelId="{11104234-A8E5-D041-9EFC-20F7790B300D}" type="pres">
      <dgm:prSet presAssocID="{04AD8B2B-117F-2147-8762-D1B36D6F918C}" presName="composite" presStyleCnt="0"/>
      <dgm:spPr/>
    </dgm:pt>
    <dgm:pt modelId="{4214A2C9-6D12-7B44-AA2E-F943C30A176C}" type="pres">
      <dgm:prSet presAssocID="{04AD8B2B-117F-2147-8762-D1B36D6F918C}" presName="imagSh" presStyleLbl="bgImgPlace1" presStyleIdx="3" presStyleCnt="6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6972A83B-929C-FE49-9CDD-7484E581F5E1}" type="pres">
      <dgm:prSet presAssocID="{04AD8B2B-117F-2147-8762-D1B36D6F918C}" presName="tx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16B24C-8274-6D44-8F1C-95F4B187EEE0}" type="pres">
      <dgm:prSet presAssocID="{F7D79117-BBC8-1946-AD11-7CF425CF37CF}" presName="sibTrans" presStyleLbl="sibTrans2D1" presStyleIdx="3" presStyleCnt="5"/>
      <dgm:spPr/>
      <dgm:t>
        <a:bodyPr/>
        <a:lstStyle/>
        <a:p>
          <a:endParaRPr lang="en-US"/>
        </a:p>
      </dgm:t>
    </dgm:pt>
    <dgm:pt modelId="{8E70B7D8-05BB-274A-823B-0482AC0A3173}" type="pres">
      <dgm:prSet presAssocID="{F7D79117-BBC8-1946-AD11-7CF425CF37CF}" presName="connTx" presStyleLbl="sibTrans2D1" presStyleIdx="3" presStyleCnt="5"/>
      <dgm:spPr/>
      <dgm:t>
        <a:bodyPr/>
        <a:lstStyle/>
        <a:p>
          <a:endParaRPr lang="en-US"/>
        </a:p>
      </dgm:t>
    </dgm:pt>
    <dgm:pt modelId="{F24411D7-C177-5E4D-AFE3-8EAB144A86FB}" type="pres">
      <dgm:prSet presAssocID="{B3C778C1-91B4-DF4F-A15A-41B96D083942}" presName="composite" presStyleCnt="0"/>
      <dgm:spPr/>
    </dgm:pt>
    <dgm:pt modelId="{EC35951A-937D-5142-BE80-E190F9313EEA}" type="pres">
      <dgm:prSet presAssocID="{B3C778C1-91B4-DF4F-A15A-41B96D083942}" presName="imagSh" presStyleLbl="bgImgPlace1" presStyleIdx="4" presStyleCnt="6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</dgm:pt>
    <dgm:pt modelId="{0BCA46BC-780D-BE46-8CCE-E451653004E6}" type="pres">
      <dgm:prSet presAssocID="{B3C778C1-91B4-DF4F-A15A-41B96D083942}" presName="tx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77EA33F-A7EA-FD4F-BA66-B7E953C65392}" type="pres">
      <dgm:prSet presAssocID="{BD18D221-BF50-324D-9C76-DED7ECF3EE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038F4088-D564-FC45-A312-59ACC7FA556F}" type="pres">
      <dgm:prSet presAssocID="{BD18D221-BF50-324D-9C76-DED7ECF3EEBC}" presName="connTx" presStyleLbl="sibTrans2D1" presStyleIdx="4" presStyleCnt="5"/>
      <dgm:spPr/>
      <dgm:t>
        <a:bodyPr/>
        <a:lstStyle/>
        <a:p>
          <a:endParaRPr lang="en-US"/>
        </a:p>
      </dgm:t>
    </dgm:pt>
    <dgm:pt modelId="{EA108965-5A63-3249-83A1-9436D6E5C4E7}" type="pres">
      <dgm:prSet presAssocID="{E62B0932-035E-C445-9783-F0988E2E427B}" presName="composite" presStyleCnt="0"/>
      <dgm:spPr/>
    </dgm:pt>
    <dgm:pt modelId="{605150AD-F005-4D4F-A9BC-3849081308CD}" type="pres">
      <dgm:prSet presAssocID="{E62B0932-035E-C445-9783-F0988E2E427B}" presName="imagSh" presStyleLbl="bgImgPlace1" presStyleIdx="5" presStyleCnt="6"/>
      <dgm:spPr>
        <a:blipFill rotWithShape="0">
          <a:blip xmlns:r="http://schemas.openxmlformats.org/officeDocument/2006/relationships" r:embed="rId6"/>
          <a:stretch>
            <a:fillRect/>
          </a:stretch>
        </a:blipFill>
      </dgm:spPr>
    </dgm:pt>
    <dgm:pt modelId="{AAC6ABC9-19D8-BE45-A158-D4300BDCABAF}" type="pres">
      <dgm:prSet presAssocID="{E62B0932-035E-C445-9783-F0988E2E427B}" presName="tx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B46F3D6-AA88-A24F-96E1-DF4411682B15}" srcId="{23868504-93B3-1940-BE15-8F7DA6B5B902}" destId="{E62B0932-035E-C445-9783-F0988E2E427B}" srcOrd="5" destOrd="0" parTransId="{60F3FAA7-7D6E-2A41-8C44-C8F2AAB345F6}" sibTransId="{F3D6A894-2D4B-F342-976E-7A61EB3DD204}"/>
    <dgm:cxn modelId="{54E54166-9340-2240-92BA-49014B58AD4E}" type="presOf" srcId="{B3C778C1-91B4-DF4F-A15A-41B96D083942}" destId="{0BCA46BC-780D-BE46-8CCE-E451653004E6}" srcOrd="0" destOrd="0" presId="urn:microsoft.com/office/officeart/2005/8/layout/hProcess10#1"/>
    <dgm:cxn modelId="{ECA8440C-188A-C148-BBB0-19192A1C3DBD}" type="presOf" srcId="{06D2A04F-C2AA-A742-AC51-538971AF20AD}" destId="{174E8FDA-7545-634D-A282-C776B872E4B3}" srcOrd="0" destOrd="0" presId="urn:microsoft.com/office/officeart/2005/8/layout/hProcess10#1"/>
    <dgm:cxn modelId="{3BB3E8B6-90A7-034A-8293-2668C4EBD83E}" srcId="{23868504-93B3-1940-BE15-8F7DA6B5B902}" destId="{B3C778C1-91B4-DF4F-A15A-41B96D083942}" srcOrd="4" destOrd="0" parTransId="{61A5D727-BB49-BE4D-B170-ADEA75157277}" sibTransId="{BD18D221-BF50-324D-9C76-DED7ECF3EEBC}"/>
    <dgm:cxn modelId="{808501C6-341A-0941-B40E-B5F98A8C851D}" srcId="{23868504-93B3-1940-BE15-8F7DA6B5B902}" destId="{04AD8B2B-117F-2147-8762-D1B36D6F918C}" srcOrd="3" destOrd="0" parTransId="{1D8966F1-DCBD-AA4B-BC9F-0D6C2C17851C}" sibTransId="{F7D79117-BBC8-1946-AD11-7CF425CF37CF}"/>
    <dgm:cxn modelId="{715FBABC-1D04-694F-BC31-F6CBC69534EA}" type="presOf" srcId="{01675F9B-C0E0-AB4B-BF53-2553FE147E66}" destId="{C014EDC2-BF6C-434A-8CF8-E4A53D196EE2}" srcOrd="0" destOrd="0" presId="urn:microsoft.com/office/officeart/2005/8/layout/hProcess10#1"/>
    <dgm:cxn modelId="{530AB7FD-6424-3044-899C-10B03A6EFC37}" type="presOf" srcId="{E62B0932-035E-C445-9783-F0988E2E427B}" destId="{AAC6ABC9-19D8-BE45-A158-D4300BDCABAF}" srcOrd="0" destOrd="0" presId="urn:microsoft.com/office/officeart/2005/8/layout/hProcess10#1"/>
    <dgm:cxn modelId="{48D6715D-7BB3-174C-BE3E-63501DE36B5B}" srcId="{23868504-93B3-1940-BE15-8F7DA6B5B902}" destId="{5701C747-CE58-2C42-A0C5-1C51EB1EB397}" srcOrd="0" destOrd="0" parTransId="{3CAC4CE2-BA60-E843-9669-2C5038755DC1}" sibTransId="{01675F9B-C0E0-AB4B-BF53-2553FE147E66}"/>
    <dgm:cxn modelId="{DF800F4E-EAB0-8047-A24E-7E1F58EE1F28}" type="presOf" srcId="{9A0D4F61-02C7-6D43-8BE2-CF2177921B73}" destId="{9CBC2CF3-DB34-0645-A2C2-4F24A7597A7C}" srcOrd="0" destOrd="0" presId="urn:microsoft.com/office/officeart/2005/8/layout/hProcess10#1"/>
    <dgm:cxn modelId="{B6778F88-427B-E947-8351-10DACB2825C4}" type="presOf" srcId="{01675F9B-C0E0-AB4B-BF53-2553FE147E66}" destId="{115B824E-BBC1-F444-AB17-57BBAC2FD87B}" srcOrd="1" destOrd="0" presId="urn:microsoft.com/office/officeart/2005/8/layout/hProcess10#1"/>
    <dgm:cxn modelId="{7D7B0392-F16B-F941-A8EB-140251CC5A04}" type="presOf" srcId="{23868504-93B3-1940-BE15-8F7DA6B5B902}" destId="{B71295D0-9AFE-F44A-90E5-B67F5565F2F0}" srcOrd="0" destOrd="0" presId="urn:microsoft.com/office/officeart/2005/8/layout/hProcess10#1"/>
    <dgm:cxn modelId="{F0B5EFEF-9368-534C-9B56-E3B10051C934}" type="presOf" srcId="{24FDA9E9-35FD-F14B-A97F-8575D5DD624E}" destId="{D451C920-6AE6-1F43-A6E7-F66BE27CDF9D}" srcOrd="0" destOrd="0" presId="urn:microsoft.com/office/officeart/2005/8/layout/hProcess10#1"/>
    <dgm:cxn modelId="{6B11AE32-A896-874C-BB9B-7F192649ABB8}" type="presOf" srcId="{F7D79117-BBC8-1946-AD11-7CF425CF37CF}" destId="{AE16B24C-8274-6D44-8F1C-95F4B187EEE0}" srcOrd="0" destOrd="0" presId="urn:microsoft.com/office/officeart/2005/8/layout/hProcess10#1"/>
    <dgm:cxn modelId="{29F6240F-D08D-FB45-AAB0-C1F2AF431FCD}" srcId="{23868504-93B3-1940-BE15-8F7DA6B5B902}" destId="{0D184040-2A50-9249-86E5-8FD252488857}" srcOrd="2" destOrd="0" parTransId="{C2B38EAD-55AA-124E-AE44-57B080D0F549}" sibTransId="{06D2A04F-C2AA-A742-AC51-538971AF20AD}"/>
    <dgm:cxn modelId="{A0D47266-D611-9149-953F-D62940720CEA}" type="presOf" srcId="{5701C747-CE58-2C42-A0C5-1C51EB1EB397}" destId="{4446C005-FDEC-9C4F-B458-90C9A002E51D}" srcOrd="0" destOrd="0" presId="urn:microsoft.com/office/officeart/2005/8/layout/hProcess10#1"/>
    <dgm:cxn modelId="{4A430A3E-8AC1-D644-8B42-2A9A1C41BDA5}" type="presOf" srcId="{0D184040-2A50-9249-86E5-8FD252488857}" destId="{2ED0CEC9-9ED2-F641-812C-70B5461A81A2}" srcOrd="0" destOrd="0" presId="urn:microsoft.com/office/officeart/2005/8/layout/hProcess10#1"/>
    <dgm:cxn modelId="{4B488C24-907D-DB45-AE2C-897EE98CFFB1}" srcId="{23868504-93B3-1940-BE15-8F7DA6B5B902}" destId="{24FDA9E9-35FD-F14B-A97F-8575D5DD624E}" srcOrd="1" destOrd="0" parTransId="{E30198B4-98B5-4D49-A0F9-19FDDD96D9D3}" sibTransId="{9A0D4F61-02C7-6D43-8BE2-CF2177921B73}"/>
    <dgm:cxn modelId="{1336E829-05FE-2B4A-891F-26AE3794B333}" type="presOf" srcId="{06D2A04F-C2AA-A742-AC51-538971AF20AD}" destId="{B8082216-3380-B948-B06F-3094BF7D7240}" srcOrd="1" destOrd="0" presId="urn:microsoft.com/office/officeart/2005/8/layout/hProcess10#1"/>
    <dgm:cxn modelId="{0482F365-8AA3-4C4F-8D30-6EB2B5F56F20}" type="presOf" srcId="{BD18D221-BF50-324D-9C76-DED7ECF3EEBC}" destId="{038F4088-D564-FC45-A312-59ACC7FA556F}" srcOrd="1" destOrd="0" presId="urn:microsoft.com/office/officeart/2005/8/layout/hProcess10#1"/>
    <dgm:cxn modelId="{0969E53A-A241-A04B-9ED8-CA208BB5C51C}" type="presOf" srcId="{04AD8B2B-117F-2147-8762-D1B36D6F918C}" destId="{6972A83B-929C-FE49-9CDD-7484E581F5E1}" srcOrd="0" destOrd="0" presId="urn:microsoft.com/office/officeart/2005/8/layout/hProcess10#1"/>
    <dgm:cxn modelId="{C7699291-137A-FF44-829B-E9383A1DDE8B}" type="presOf" srcId="{9A0D4F61-02C7-6D43-8BE2-CF2177921B73}" destId="{D534610C-9136-C149-98AB-5DF67C13D311}" srcOrd="1" destOrd="0" presId="urn:microsoft.com/office/officeart/2005/8/layout/hProcess10#1"/>
    <dgm:cxn modelId="{FB56A3DC-74C7-5445-AA82-2A48E0EA81D9}" type="presOf" srcId="{F7D79117-BBC8-1946-AD11-7CF425CF37CF}" destId="{8E70B7D8-05BB-274A-823B-0482AC0A3173}" srcOrd="1" destOrd="0" presId="urn:microsoft.com/office/officeart/2005/8/layout/hProcess10#1"/>
    <dgm:cxn modelId="{DC6B1186-1C2A-F049-B05B-608457DFF6AF}" type="presOf" srcId="{BD18D221-BF50-324D-9C76-DED7ECF3EEBC}" destId="{777EA33F-A7EA-FD4F-BA66-B7E953C65392}" srcOrd="0" destOrd="0" presId="urn:microsoft.com/office/officeart/2005/8/layout/hProcess10#1"/>
    <dgm:cxn modelId="{2F95C325-9F79-C94B-A93A-4F5F00DCAFE8}" type="presParOf" srcId="{B71295D0-9AFE-F44A-90E5-B67F5565F2F0}" destId="{D17B7F4E-53A7-AD48-8FB7-96D40FF7FA8C}" srcOrd="0" destOrd="0" presId="urn:microsoft.com/office/officeart/2005/8/layout/hProcess10#1"/>
    <dgm:cxn modelId="{ED38E300-7627-A446-A949-99AC4E379D91}" type="presParOf" srcId="{D17B7F4E-53A7-AD48-8FB7-96D40FF7FA8C}" destId="{DE628EB6-D2A2-044B-BA10-6C8B9F5EC2FD}" srcOrd="0" destOrd="0" presId="urn:microsoft.com/office/officeart/2005/8/layout/hProcess10#1"/>
    <dgm:cxn modelId="{85C16A4F-109D-D640-80B3-FE166DEA0EB9}" type="presParOf" srcId="{D17B7F4E-53A7-AD48-8FB7-96D40FF7FA8C}" destId="{4446C005-FDEC-9C4F-B458-90C9A002E51D}" srcOrd="1" destOrd="0" presId="urn:microsoft.com/office/officeart/2005/8/layout/hProcess10#1"/>
    <dgm:cxn modelId="{CD0E7B22-1D48-E442-9F87-739BADCB690E}" type="presParOf" srcId="{B71295D0-9AFE-F44A-90E5-B67F5565F2F0}" destId="{C014EDC2-BF6C-434A-8CF8-E4A53D196EE2}" srcOrd="1" destOrd="0" presId="urn:microsoft.com/office/officeart/2005/8/layout/hProcess10#1"/>
    <dgm:cxn modelId="{6FE474D6-063B-6A44-A9F8-1AC4142C9C87}" type="presParOf" srcId="{C014EDC2-BF6C-434A-8CF8-E4A53D196EE2}" destId="{115B824E-BBC1-F444-AB17-57BBAC2FD87B}" srcOrd="0" destOrd="0" presId="urn:microsoft.com/office/officeart/2005/8/layout/hProcess10#1"/>
    <dgm:cxn modelId="{0C9573E4-2281-7340-9A59-5D86DE2383D5}" type="presParOf" srcId="{B71295D0-9AFE-F44A-90E5-B67F5565F2F0}" destId="{7038FAF2-8DA2-DD4D-9390-ACF53EACF79E}" srcOrd="2" destOrd="0" presId="urn:microsoft.com/office/officeart/2005/8/layout/hProcess10#1"/>
    <dgm:cxn modelId="{8C136348-E8BD-E94A-986C-3D33AF1218AE}" type="presParOf" srcId="{7038FAF2-8DA2-DD4D-9390-ACF53EACF79E}" destId="{4491F60B-EA5D-664E-9319-7E84E1F7FE3D}" srcOrd="0" destOrd="0" presId="urn:microsoft.com/office/officeart/2005/8/layout/hProcess10#1"/>
    <dgm:cxn modelId="{2722086A-AAE7-EE42-BCC8-A9E3FF0F85A8}" type="presParOf" srcId="{7038FAF2-8DA2-DD4D-9390-ACF53EACF79E}" destId="{D451C920-6AE6-1F43-A6E7-F66BE27CDF9D}" srcOrd="1" destOrd="0" presId="urn:microsoft.com/office/officeart/2005/8/layout/hProcess10#1"/>
    <dgm:cxn modelId="{3A881296-934F-EE48-8193-CD1EFE012A66}" type="presParOf" srcId="{B71295D0-9AFE-F44A-90E5-B67F5565F2F0}" destId="{9CBC2CF3-DB34-0645-A2C2-4F24A7597A7C}" srcOrd="3" destOrd="0" presId="urn:microsoft.com/office/officeart/2005/8/layout/hProcess10#1"/>
    <dgm:cxn modelId="{893CFB68-0F15-9C4A-B717-E6AEBFD3A391}" type="presParOf" srcId="{9CBC2CF3-DB34-0645-A2C2-4F24A7597A7C}" destId="{D534610C-9136-C149-98AB-5DF67C13D311}" srcOrd="0" destOrd="0" presId="urn:microsoft.com/office/officeart/2005/8/layout/hProcess10#1"/>
    <dgm:cxn modelId="{E7FFB700-D4DB-3D4E-8377-F98D27E0A859}" type="presParOf" srcId="{B71295D0-9AFE-F44A-90E5-B67F5565F2F0}" destId="{D73B3927-CCD6-F24D-9213-EC5567378E99}" srcOrd="4" destOrd="0" presId="urn:microsoft.com/office/officeart/2005/8/layout/hProcess10#1"/>
    <dgm:cxn modelId="{B5232783-3DD1-9240-817A-E4D9CA9AFFE6}" type="presParOf" srcId="{D73B3927-CCD6-F24D-9213-EC5567378E99}" destId="{60EF7A93-751C-7B4A-8511-1521CB160A8B}" srcOrd="0" destOrd="0" presId="urn:microsoft.com/office/officeart/2005/8/layout/hProcess10#1"/>
    <dgm:cxn modelId="{FDCA61EE-7E4E-EB42-AF0E-9A35D924CA27}" type="presParOf" srcId="{D73B3927-CCD6-F24D-9213-EC5567378E99}" destId="{2ED0CEC9-9ED2-F641-812C-70B5461A81A2}" srcOrd="1" destOrd="0" presId="urn:microsoft.com/office/officeart/2005/8/layout/hProcess10#1"/>
    <dgm:cxn modelId="{E303A3FB-4E1B-0648-9231-D66BE44FF100}" type="presParOf" srcId="{B71295D0-9AFE-F44A-90E5-B67F5565F2F0}" destId="{174E8FDA-7545-634D-A282-C776B872E4B3}" srcOrd="5" destOrd="0" presId="urn:microsoft.com/office/officeart/2005/8/layout/hProcess10#1"/>
    <dgm:cxn modelId="{4CBB99A8-260B-944C-8691-F68653653056}" type="presParOf" srcId="{174E8FDA-7545-634D-A282-C776B872E4B3}" destId="{B8082216-3380-B948-B06F-3094BF7D7240}" srcOrd="0" destOrd="0" presId="urn:microsoft.com/office/officeart/2005/8/layout/hProcess10#1"/>
    <dgm:cxn modelId="{C6AB7022-B1BF-3F41-95C8-07CFA700FE3A}" type="presParOf" srcId="{B71295D0-9AFE-F44A-90E5-B67F5565F2F0}" destId="{11104234-A8E5-D041-9EFC-20F7790B300D}" srcOrd="6" destOrd="0" presId="urn:microsoft.com/office/officeart/2005/8/layout/hProcess10#1"/>
    <dgm:cxn modelId="{356C09CC-4DBC-EE4B-A795-6981B030D823}" type="presParOf" srcId="{11104234-A8E5-D041-9EFC-20F7790B300D}" destId="{4214A2C9-6D12-7B44-AA2E-F943C30A176C}" srcOrd="0" destOrd="0" presId="urn:microsoft.com/office/officeart/2005/8/layout/hProcess10#1"/>
    <dgm:cxn modelId="{922691A9-279D-2D41-81AD-4E8C4132FCC1}" type="presParOf" srcId="{11104234-A8E5-D041-9EFC-20F7790B300D}" destId="{6972A83B-929C-FE49-9CDD-7484E581F5E1}" srcOrd="1" destOrd="0" presId="urn:microsoft.com/office/officeart/2005/8/layout/hProcess10#1"/>
    <dgm:cxn modelId="{061CE6CE-AC41-D24D-BAAC-EE669103D30F}" type="presParOf" srcId="{B71295D0-9AFE-F44A-90E5-B67F5565F2F0}" destId="{AE16B24C-8274-6D44-8F1C-95F4B187EEE0}" srcOrd="7" destOrd="0" presId="urn:microsoft.com/office/officeart/2005/8/layout/hProcess10#1"/>
    <dgm:cxn modelId="{5E8B4CD2-CC49-0443-870F-0E4BE3F62C58}" type="presParOf" srcId="{AE16B24C-8274-6D44-8F1C-95F4B187EEE0}" destId="{8E70B7D8-05BB-274A-823B-0482AC0A3173}" srcOrd="0" destOrd="0" presId="urn:microsoft.com/office/officeart/2005/8/layout/hProcess10#1"/>
    <dgm:cxn modelId="{601DAD8D-8E05-6B48-8BE0-44F2F677355D}" type="presParOf" srcId="{B71295D0-9AFE-F44A-90E5-B67F5565F2F0}" destId="{F24411D7-C177-5E4D-AFE3-8EAB144A86FB}" srcOrd="8" destOrd="0" presId="urn:microsoft.com/office/officeart/2005/8/layout/hProcess10#1"/>
    <dgm:cxn modelId="{B0052CB1-010A-2048-8860-99A31E505F1D}" type="presParOf" srcId="{F24411D7-C177-5E4D-AFE3-8EAB144A86FB}" destId="{EC35951A-937D-5142-BE80-E190F9313EEA}" srcOrd="0" destOrd="0" presId="urn:microsoft.com/office/officeart/2005/8/layout/hProcess10#1"/>
    <dgm:cxn modelId="{A2A273B1-CA4B-7147-8EED-8B3EBCCD3901}" type="presParOf" srcId="{F24411D7-C177-5E4D-AFE3-8EAB144A86FB}" destId="{0BCA46BC-780D-BE46-8CCE-E451653004E6}" srcOrd="1" destOrd="0" presId="urn:microsoft.com/office/officeart/2005/8/layout/hProcess10#1"/>
    <dgm:cxn modelId="{6FF1BA89-2CF1-7C4D-8BF5-9B4479AA1A5A}" type="presParOf" srcId="{B71295D0-9AFE-F44A-90E5-B67F5565F2F0}" destId="{777EA33F-A7EA-FD4F-BA66-B7E953C65392}" srcOrd="9" destOrd="0" presId="urn:microsoft.com/office/officeart/2005/8/layout/hProcess10#1"/>
    <dgm:cxn modelId="{9F63D837-696B-D340-9EAF-1A45F0CCDDFC}" type="presParOf" srcId="{777EA33F-A7EA-FD4F-BA66-B7E953C65392}" destId="{038F4088-D564-FC45-A312-59ACC7FA556F}" srcOrd="0" destOrd="0" presId="urn:microsoft.com/office/officeart/2005/8/layout/hProcess10#1"/>
    <dgm:cxn modelId="{0ECEFC9D-3CC9-AA44-BC40-2F5C5701877B}" type="presParOf" srcId="{B71295D0-9AFE-F44A-90E5-B67F5565F2F0}" destId="{EA108965-5A63-3249-83A1-9436D6E5C4E7}" srcOrd="10" destOrd="0" presId="urn:microsoft.com/office/officeart/2005/8/layout/hProcess10#1"/>
    <dgm:cxn modelId="{EB05F5DC-2444-6143-AF57-E9E2D27520BF}" type="presParOf" srcId="{EA108965-5A63-3249-83A1-9436D6E5C4E7}" destId="{605150AD-F005-4D4F-A9BC-3849081308CD}" srcOrd="0" destOrd="0" presId="urn:microsoft.com/office/officeart/2005/8/layout/hProcess10#1"/>
    <dgm:cxn modelId="{A9820E23-56C3-1341-9309-F8F5D579A68B}" type="presParOf" srcId="{EA108965-5A63-3249-83A1-9436D6E5C4E7}" destId="{AAC6ABC9-19D8-BE45-A158-D4300BDCABAF}" srcOrd="1" destOrd="0" presId="urn:microsoft.com/office/officeart/2005/8/layout/hProcess10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33B490-7F67-9C44-96D1-F3247FB701C1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DF83A3-6602-7E41-8A4C-1A21392C7195}">
      <dgm:prSet/>
      <dgm:spPr/>
      <dgm:t>
        <a:bodyPr/>
        <a:lstStyle/>
        <a:p>
          <a:pPr rtl="0"/>
          <a:r>
            <a:rPr lang="en-US" dirty="0" smtClean="0"/>
            <a:t>100b consumed annually</a:t>
          </a:r>
          <a:endParaRPr lang="en-US" dirty="0"/>
        </a:p>
      </dgm:t>
    </dgm:pt>
    <dgm:pt modelId="{14653890-2777-884C-A765-2489F5387129}" type="parTrans" cxnId="{3E065140-1E3D-154B-882A-C303403FD86D}">
      <dgm:prSet/>
      <dgm:spPr/>
      <dgm:t>
        <a:bodyPr/>
        <a:lstStyle/>
        <a:p>
          <a:endParaRPr lang="en-US"/>
        </a:p>
      </dgm:t>
    </dgm:pt>
    <dgm:pt modelId="{F2C033F3-BB2C-A54E-BE9D-B1735AD880A2}" type="sibTrans" cxnId="{3E065140-1E3D-154B-882A-C303403FD86D}">
      <dgm:prSet/>
      <dgm:spPr/>
      <dgm:t>
        <a:bodyPr/>
        <a:lstStyle/>
        <a:p>
          <a:endParaRPr lang="en-US"/>
        </a:p>
      </dgm:t>
    </dgm:pt>
    <dgm:pt modelId="{7A10EC1C-D925-024C-BACE-890E1E51ADBA}">
      <dgm:prSet/>
      <dgm:spPr/>
      <dgm:t>
        <a:bodyPr/>
        <a:lstStyle/>
        <a:p>
          <a:pPr rtl="0"/>
          <a:r>
            <a:rPr lang="en-US" dirty="0" smtClean="0"/>
            <a:t>4</a:t>
          </a:r>
          <a:r>
            <a:rPr lang="en-US" baseline="30000" dirty="0" smtClean="0"/>
            <a:t>th</a:t>
          </a:r>
          <a:r>
            <a:rPr lang="en-US" dirty="0" smtClean="0"/>
            <a:t> largest agricultural product</a:t>
          </a:r>
          <a:endParaRPr lang="en-US" dirty="0"/>
        </a:p>
      </dgm:t>
    </dgm:pt>
    <dgm:pt modelId="{672FD5E0-A175-6847-8AD9-808470961023}" type="parTrans" cxnId="{6C454876-3CEF-DB4A-A2C4-21EBFA98FC19}">
      <dgm:prSet/>
      <dgm:spPr/>
      <dgm:t>
        <a:bodyPr/>
        <a:lstStyle/>
        <a:p>
          <a:endParaRPr lang="en-US"/>
        </a:p>
      </dgm:t>
    </dgm:pt>
    <dgm:pt modelId="{69292155-4C34-A34A-AF2A-741060C6C08C}" type="sibTrans" cxnId="{6C454876-3CEF-DB4A-A2C4-21EBFA98FC19}">
      <dgm:prSet/>
      <dgm:spPr/>
      <dgm:t>
        <a:bodyPr/>
        <a:lstStyle/>
        <a:p>
          <a:endParaRPr lang="en-US"/>
        </a:p>
      </dgm:t>
    </dgm:pt>
    <dgm:pt modelId="{402A9E1E-C2B7-F24F-9C3C-9DF9DE169CB4}">
      <dgm:prSet/>
      <dgm:spPr/>
      <dgm:t>
        <a:bodyPr/>
        <a:lstStyle/>
        <a:p>
          <a:pPr rtl="0"/>
          <a:r>
            <a:rPr lang="en-US" dirty="0" smtClean="0"/>
            <a:t>3 major </a:t>
          </a:r>
          <a:r>
            <a:rPr lang="en-US" dirty="0" err="1" smtClean="0"/>
            <a:t>MNCs</a:t>
          </a:r>
          <a:r>
            <a:rPr lang="en-US" dirty="0" smtClean="0"/>
            <a:t> control ~66% market</a:t>
          </a:r>
          <a:endParaRPr lang="en-US" dirty="0"/>
        </a:p>
      </dgm:t>
    </dgm:pt>
    <dgm:pt modelId="{01B5ED6B-F3F2-CE4D-9394-415BC0386D95}" type="parTrans" cxnId="{2C7768A9-CBE7-FA4D-8B71-A79076D4E755}">
      <dgm:prSet/>
      <dgm:spPr/>
      <dgm:t>
        <a:bodyPr/>
        <a:lstStyle/>
        <a:p>
          <a:endParaRPr lang="en-US"/>
        </a:p>
      </dgm:t>
    </dgm:pt>
    <dgm:pt modelId="{06D585B9-F561-E54D-BDE5-4CB17A99748B}" type="sibTrans" cxnId="{2C7768A9-CBE7-FA4D-8B71-A79076D4E755}">
      <dgm:prSet/>
      <dgm:spPr/>
      <dgm:t>
        <a:bodyPr/>
        <a:lstStyle/>
        <a:p>
          <a:endParaRPr lang="en-US"/>
        </a:p>
      </dgm:t>
    </dgm:pt>
    <dgm:pt modelId="{808B8984-480E-7246-AA66-ABD08FEB834E}">
      <dgm:prSet/>
      <dgm:spPr/>
      <dgm:t>
        <a:bodyPr/>
        <a:lstStyle/>
        <a:p>
          <a:pPr rtl="0"/>
          <a:r>
            <a:rPr lang="en-US" dirty="0" smtClean="0"/>
            <a:t>U.S. market price</a:t>
          </a:r>
          <a:endParaRPr lang="en-US" dirty="0"/>
        </a:p>
      </dgm:t>
    </dgm:pt>
    <dgm:pt modelId="{C0B7474A-A842-BB4A-866C-28C5130B4D6A}" type="parTrans" cxnId="{D4959D72-8448-0F42-89AD-2B62CA4201C5}">
      <dgm:prSet/>
      <dgm:spPr/>
      <dgm:t>
        <a:bodyPr/>
        <a:lstStyle/>
        <a:p>
          <a:endParaRPr lang="en-US"/>
        </a:p>
      </dgm:t>
    </dgm:pt>
    <dgm:pt modelId="{12AB00C5-BE23-434F-B369-BC828E3E15C4}" type="sibTrans" cxnId="{D4959D72-8448-0F42-89AD-2B62CA4201C5}">
      <dgm:prSet/>
      <dgm:spPr/>
      <dgm:t>
        <a:bodyPr/>
        <a:lstStyle/>
        <a:p>
          <a:endParaRPr lang="en-US"/>
        </a:p>
      </dgm:t>
    </dgm:pt>
    <dgm:pt modelId="{4964CF7D-BE93-2E47-896E-3BCA1423581F}">
      <dgm:prSet/>
      <dgm:spPr/>
      <dgm:t>
        <a:bodyPr/>
        <a:lstStyle/>
        <a:p>
          <a:pPr rtl="0"/>
          <a:r>
            <a:rPr lang="en-US" dirty="0" smtClean="0"/>
            <a:t>Liberal trade; CAFTA</a:t>
          </a:r>
          <a:endParaRPr lang="en-US" dirty="0"/>
        </a:p>
      </dgm:t>
    </dgm:pt>
    <dgm:pt modelId="{2B6F9E2A-FA23-E548-8CA9-98695FE6249D}" type="parTrans" cxnId="{F838992F-D413-EC4C-8810-67E44721FF7E}">
      <dgm:prSet/>
      <dgm:spPr/>
      <dgm:t>
        <a:bodyPr/>
        <a:lstStyle/>
        <a:p>
          <a:endParaRPr lang="en-US"/>
        </a:p>
      </dgm:t>
    </dgm:pt>
    <dgm:pt modelId="{0367A009-1E8C-CD4B-8BE1-7172338D297E}" type="sibTrans" cxnId="{F838992F-D413-EC4C-8810-67E44721FF7E}">
      <dgm:prSet/>
      <dgm:spPr/>
      <dgm:t>
        <a:bodyPr/>
        <a:lstStyle/>
        <a:p>
          <a:endParaRPr lang="en-US"/>
        </a:p>
      </dgm:t>
    </dgm:pt>
    <dgm:pt modelId="{4C333502-61DA-024B-9301-CF2B910B9922}" type="pres">
      <dgm:prSet presAssocID="{B033B490-7F67-9C44-96D1-F3247FB701C1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12A6AB-ECD5-5C4E-9085-6C02B0259EC2}" type="pres">
      <dgm:prSet presAssocID="{A3DF83A3-6602-7E41-8A4C-1A21392C7195}" presName="circle1" presStyleLbl="node1" presStyleIdx="0" presStyleCnt="5"/>
      <dgm:spPr/>
    </dgm:pt>
    <dgm:pt modelId="{D57BAC79-3D9B-9047-93C9-561DBCD392F5}" type="pres">
      <dgm:prSet presAssocID="{A3DF83A3-6602-7E41-8A4C-1A21392C7195}" presName="space" presStyleCnt="0"/>
      <dgm:spPr/>
    </dgm:pt>
    <dgm:pt modelId="{B77AB2D7-EDF3-304B-8D2A-21AC6CF9F446}" type="pres">
      <dgm:prSet presAssocID="{A3DF83A3-6602-7E41-8A4C-1A21392C7195}" presName="rect1" presStyleLbl="alignAcc1" presStyleIdx="0" presStyleCnt="5" custLinFactNeighborX="11214" custLinFactNeighborY="-18994"/>
      <dgm:spPr/>
      <dgm:t>
        <a:bodyPr/>
        <a:lstStyle/>
        <a:p>
          <a:endParaRPr lang="en-US"/>
        </a:p>
      </dgm:t>
    </dgm:pt>
    <dgm:pt modelId="{E5086720-45AA-B640-9275-DC0421D2C20C}" type="pres">
      <dgm:prSet presAssocID="{7A10EC1C-D925-024C-BACE-890E1E51ADBA}" presName="vertSpace2" presStyleLbl="node1" presStyleIdx="0" presStyleCnt="5"/>
      <dgm:spPr/>
    </dgm:pt>
    <dgm:pt modelId="{52C7222B-73F9-2941-B62D-EF49C679A200}" type="pres">
      <dgm:prSet presAssocID="{7A10EC1C-D925-024C-BACE-890E1E51ADBA}" presName="circle2" presStyleLbl="node1" presStyleIdx="1" presStyleCnt="5"/>
      <dgm:spPr/>
    </dgm:pt>
    <dgm:pt modelId="{0F459937-56F2-264F-BBD6-531DC5AE8F63}" type="pres">
      <dgm:prSet presAssocID="{7A10EC1C-D925-024C-BACE-890E1E51ADBA}" presName="rect2" presStyleLbl="alignAcc1" presStyleIdx="1" presStyleCnt="5"/>
      <dgm:spPr/>
      <dgm:t>
        <a:bodyPr/>
        <a:lstStyle/>
        <a:p>
          <a:endParaRPr lang="en-US"/>
        </a:p>
      </dgm:t>
    </dgm:pt>
    <dgm:pt modelId="{2890CF0A-1903-6244-9F98-672FDDE17FAD}" type="pres">
      <dgm:prSet presAssocID="{402A9E1E-C2B7-F24F-9C3C-9DF9DE169CB4}" presName="vertSpace3" presStyleLbl="node1" presStyleIdx="1" presStyleCnt="5"/>
      <dgm:spPr/>
    </dgm:pt>
    <dgm:pt modelId="{22FB759F-13A7-E748-A673-7EDEAB5EABAA}" type="pres">
      <dgm:prSet presAssocID="{402A9E1E-C2B7-F24F-9C3C-9DF9DE169CB4}" presName="circle3" presStyleLbl="node1" presStyleIdx="2" presStyleCnt="5"/>
      <dgm:spPr/>
      <dgm:t>
        <a:bodyPr/>
        <a:lstStyle/>
        <a:p>
          <a:endParaRPr lang="en-US"/>
        </a:p>
      </dgm:t>
    </dgm:pt>
    <dgm:pt modelId="{4BE2F8B0-A5F6-E741-8CF5-064B188CFE13}" type="pres">
      <dgm:prSet presAssocID="{402A9E1E-C2B7-F24F-9C3C-9DF9DE169CB4}" presName="rect3" presStyleLbl="alignAcc1" presStyleIdx="2" presStyleCnt="5"/>
      <dgm:spPr/>
      <dgm:t>
        <a:bodyPr/>
        <a:lstStyle/>
        <a:p>
          <a:endParaRPr lang="en-US"/>
        </a:p>
      </dgm:t>
    </dgm:pt>
    <dgm:pt modelId="{500F6995-3FAA-F547-BC31-AACCC55FF394}" type="pres">
      <dgm:prSet presAssocID="{808B8984-480E-7246-AA66-ABD08FEB834E}" presName="vertSpace4" presStyleLbl="node1" presStyleIdx="2" presStyleCnt="5"/>
      <dgm:spPr/>
    </dgm:pt>
    <dgm:pt modelId="{ABCBD07A-8D47-0F47-A26C-3E27DF37F101}" type="pres">
      <dgm:prSet presAssocID="{808B8984-480E-7246-AA66-ABD08FEB834E}" presName="circle4" presStyleLbl="node1" presStyleIdx="3" presStyleCnt="5"/>
      <dgm:spPr/>
    </dgm:pt>
    <dgm:pt modelId="{50B5757D-3EF9-0B42-AB6C-E48F8FF7A41F}" type="pres">
      <dgm:prSet presAssocID="{808B8984-480E-7246-AA66-ABD08FEB834E}" presName="rect4" presStyleLbl="alignAcc1" presStyleIdx="3" presStyleCnt="5"/>
      <dgm:spPr/>
      <dgm:t>
        <a:bodyPr/>
        <a:lstStyle/>
        <a:p>
          <a:endParaRPr lang="en-US"/>
        </a:p>
      </dgm:t>
    </dgm:pt>
    <dgm:pt modelId="{B7D457F5-3402-5B41-A0A8-38AE2EF8D9C1}" type="pres">
      <dgm:prSet presAssocID="{4964CF7D-BE93-2E47-896E-3BCA1423581F}" presName="vertSpace5" presStyleLbl="node1" presStyleIdx="3" presStyleCnt="5"/>
      <dgm:spPr/>
    </dgm:pt>
    <dgm:pt modelId="{EE58C6D0-E924-234F-A3C5-B04C6ECB9E6D}" type="pres">
      <dgm:prSet presAssocID="{4964CF7D-BE93-2E47-896E-3BCA1423581F}" presName="circle5" presStyleLbl="node1" presStyleIdx="4" presStyleCnt="5"/>
      <dgm:spPr/>
    </dgm:pt>
    <dgm:pt modelId="{E51B82DE-7E0D-3948-8E60-83D124AE7078}" type="pres">
      <dgm:prSet presAssocID="{4964CF7D-BE93-2E47-896E-3BCA1423581F}" presName="rect5" presStyleLbl="alignAcc1" presStyleIdx="4" presStyleCnt="5"/>
      <dgm:spPr/>
      <dgm:t>
        <a:bodyPr/>
        <a:lstStyle/>
        <a:p>
          <a:endParaRPr lang="en-US"/>
        </a:p>
      </dgm:t>
    </dgm:pt>
    <dgm:pt modelId="{0B025E1F-B10E-F347-A5AF-4F9576A749B4}" type="pres">
      <dgm:prSet presAssocID="{A3DF83A3-6602-7E41-8A4C-1A21392C7195}" presName="rect1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9B40BE-998A-EA4F-B21D-F8DB7DC1B782}" type="pres">
      <dgm:prSet presAssocID="{7A10EC1C-D925-024C-BACE-890E1E51ADBA}" presName="rect2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315F0E-0911-CA48-ADB1-6635371EF003}" type="pres">
      <dgm:prSet presAssocID="{402A9E1E-C2B7-F24F-9C3C-9DF9DE169CB4}" presName="rect3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29EBD5-A00B-EB45-BE5D-D1172ECE2359}" type="pres">
      <dgm:prSet presAssocID="{808B8984-480E-7246-AA66-ABD08FEB834E}" presName="rect4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98698-529A-CB45-A983-4CFAE6F4C11F}" type="pres">
      <dgm:prSet presAssocID="{4964CF7D-BE93-2E47-896E-3BCA1423581F}" presName="rect5ParTxNoCh" presStyleLbl="alignAcc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91FB3D7-E140-3B42-802F-2E251E89DBA0}" type="presOf" srcId="{A3DF83A3-6602-7E41-8A4C-1A21392C7195}" destId="{B77AB2D7-EDF3-304B-8D2A-21AC6CF9F446}" srcOrd="0" destOrd="0" presId="urn:microsoft.com/office/officeart/2005/8/layout/target3"/>
    <dgm:cxn modelId="{4F54938F-CC78-8E49-8789-29805157DFFC}" type="presOf" srcId="{4964CF7D-BE93-2E47-896E-3BCA1423581F}" destId="{E51B82DE-7E0D-3948-8E60-83D124AE7078}" srcOrd="0" destOrd="0" presId="urn:microsoft.com/office/officeart/2005/8/layout/target3"/>
    <dgm:cxn modelId="{BA0138DE-71D6-4049-8561-956413B64C30}" type="presOf" srcId="{808B8984-480E-7246-AA66-ABD08FEB834E}" destId="{F129EBD5-A00B-EB45-BE5D-D1172ECE2359}" srcOrd="1" destOrd="0" presId="urn:microsoft.com/office/officeart/2005/8/layout/target3"/>
    <dgm:cxn modelId="{3E065140-1E3D-154B-882A-C303403FD86D}" srcId="{B033B490-7F67-9C44-96D1-F3247FB701C1}" destId="{A3DF83A3-6602-7E41-8A4C-1A21392C7195}" srcOrd="0" destOrd="0" parTransId="{14653890-2777-884C-A765-2489F5387129}" sibTransId="{F2C033F3-BB2C-A54E-BE9D-B1735AD880A2}"/>
    <dgm:cxn modelId="{D4959D72-8448-0F42-89AD-2B62CA4201C5}" srcId="{B033B490-7F67-9C44-96D1-F3247FB701C1}" destId="{808B8984-480E-7246-AA66-ABD08FEB834E}" srcOrd="3" destOrd="0" parTransId="{C0B7474A-A842-BB4A-866C-28C5130B4D6A}" sibTransId="{12AB00C5-BE23-434F-B369-BC828E3E15C4}"/>
    <dgm:cxn modelId="{DB695CDB-6EC8-8044-AE8E-499145D13166}" type="presOf" srcId="{402A9E1E-C2B7-F24F-9C3C-9DF9DE169CB4}" destId="{4BE2F8B0-A5F6-E741-8CF5-064B188CFE13}" srcOrd="0" destOrd="0" presId="urn:microsoft.com/office/officeart/2005/8/layout/target3"/>
    <dgm:cxn modelId="{24DACC25-7F7F-EC42-83F6-3A8196CE3C00}" type="presOf" srcId="{4964CF7D-BE93-2E47-896E-3BCA1423581F}" destId="{E5198698-529A-CB45-A983-4CFAE6F4C11F}" srcOrd="1" destOrd="0" presId="urn:microsoft.com/office/officeart/2005/8/layout/target3"/>
    <dgm:cxn modelId="{5A84E49C-38ED-FC44-8A5A-ED01FE01311B}" type="presOf" srcId="{7A10EC1C-D925-024C-BACE-890E1E51ADBA}" destId="{C59B40BE-998A-EA4F-B21D-F8DB7DC1B782}" srcOrd="1" destOrd="0" presId="urn:microsoft.com/office/officeart/2005/8/layout/target3"/>
    <dgm:cxn modelId="{072A3634-B235-8240-80B1-98BE9FF7E03D}" type="presOf" srcId="{B033B490-7F67-9C44-96D1-F3247FB701C1}" destId="{4C333502-61DA-024B-9301-CF2B910B9922}" srcOrd="0" destOrd="0" presId="urn:microsoft.com/office/officeart/2005/8/layout/target3"/>
    <dgm:cxn modelId="{1E1C5AEA-5C8C-A645-A668-2072025C22F7}" type="presOf" srcId="{808B8984-480E-7246-AA66-ABD08FEB834E}" destId="{50B5757D-3EF9-0B42-AB6C-E48F8FF7A41F}" srcOrd="0" destOrd="0" presId="urn:microsoft.com/office/officeart/2005/8/layout/target3"/>
    <dgm:cxn modelId="{6759C93A-A4D3-E54F-8D81-880412BF5C5B}" type="presOf" srcId="{A3DF83A3-6602-7E41-8A4C-1A21392C7195}" destId="{0B025E1F-B10E-F347-A5AF-4F9576A749B4}" srcOrd="1" destOrd="0" presId="urn:microsoft.com/office/officeart/2005/8/layout/target3"/>
    <dgm:cxn modelId="{DAD0C066-E99B-E54D-9D31-C17E7D5B33CA}" type="presOf" srcId="{402A9E1E-C2B7-F24F-9C3C-9DF9DE169CB4}" destId="{C2315F0E-0911-CA48-ADB1-6635371EF003}" srcOrd="1" destOrd="0" presId="urn:microsoft.com/office/officeart/2005/8/layout/target3"/>
    <dgm:cxn modelId="{508AA1C0-3494-AB41-A92F-16F8AB67D754}" type="presOf" srcId="{7A10EC1C-D925-024C-BACE-890E1E51ADBA}" destId="{0F459937-56F2-264F-BBD6-531DC5AE8F63}" srcOrd="0" destOrd="0" presId="urn:microsoft.com/office/officeart/2005/8/layout/target3"/>
    <dgm:cxn modelId="{F838992F-D413-EC4C-8810-67E44721FF7E}" srcId="{B033B490-7F67-9C44-96D1-F3247FB701C1}" destId="{4964CF7D-BE93-2E47-896E-3BCA1423581F}" srcOrd="4" destOrd="0" parTransId="{2B6F9E2A-FA23-E548-8CA9-98695FE6249D}" sibTransId="{0367A009-1E8C-CD4B-8BE1-7172338D297E}"/>
    <dgm:cxn modelId="{6C454876-3CEF-DB4A-A2C4-21EBFA98FC19}" srcId="{B033B490-7F67-9C44-96D1-F3247FB701C1}" destId="{7A10EC1C-D925-024C-BACE-890E1E51ADBA}" srcOrd="1" destOrd="0" parTransId="{672FD5E0-A175-6847-8AD9-808470961023}" sibTransId="{69292155-4C34-A34A-AF2A-741060C6C08C}"/>
    <dgm:cxn modelId="{2C7768A9-CBE7-FA4D-8B71-A79076D4E755}" srcId="{B033B490-7F67-9C44-96D1-F3247FB701C1}" destId="{402A9E1E-C2B7-F24F-9C3C-9DF9DE169CB4}" srcOrd="2" destOrd="0" parTransId="{01B5ED6B-F3F2-CE4D-9394-415BC0386D95}" sibTransId="{06D585B9-F561-E54D-BDE5-4CB17A99748B}"/>
    <dgm:cxn modelId="{D47DA456-C349-E44B-976F-03409519E92B}" type="presParOf" srcId="{4C333502-61DA-024B-9301-CF2B910B9922}" destId="{F412A6AB-ECD5-5C4E-9085-6C02B0259EC2}" srcOrd="0" destOrd="0" presId="urn:microsoft.com/office/officeart/2005/8/layout/target3"/>
    <dgm:cxn modelId="{07309204-EEF3-E642-AC3A-F8F214EEFF57}" type="presParOf" srcId="{4C333502-61DA-024B-9301-CF2B910B9922}" destId="{D57BAC79-3D9B-9047-93C9-561DBCD392F5}" srcOrd="1" destOrd="0" presId="urn:microsoft.com/office/officeart/2005/8/layout/target3"/>
    <dgm:cxn modelId="{FEB57DBE-B446-1A4D-AFC3-D3016857CC1D}" type="presParOf" srcId="{4C333502-61DA-024B-9301-CF2B910B9922}" destId="{B77AB2D7-EDF3-304B-8D2A-21AC6CF9F446}" srcOrd="2" destOrd="0" presId="urn:microsoft.com/office/officeart/2005/8/layout/target3"/>
    <dgm:cxn modelId="{BE63690D-46B8-CA42-BB5E-CD009A6785D9}" type="presParOf" srcId="{4C333502-61DA-024B-9301-CF2B910B9922}" destId="{E5086720-45AA-B640-9275-DC0421D2C20C}" srcOrd="3" destOrd="0" presId="urn:microsoft.com/office/officeart/2005/8/layout/target3"/>
    <dgm:cxn modelId="{B0147BDF-1556-5A4B-81A6-15568E79D4FE}" type="presParOf" srcId="{4C333502-61DA-024B-9301-CF2B910B9922}" destId="{52C7222B-73F9-2941-B62D-EF49C679A200}" srcOrd="4" destOrd="0" presId="urn:microsoft.com/office/officeart/2005/8/layout/target3"/>
    <dgm:cxn modelId="{0B66907C-F128-FE4C-A1F8-6BBD847A14EE}" type="presParOf" srcId="{4C333502-61DA-024B-9301-CF2B910B9922}" destId="{0F459937-56F2-264F-BBD6-531DC5AE8F63}" srcOrd="5" destOrd="0" presId="urn:microsoft.com/office/officeart/2005/8/layout/target3"/>
    <dgm:cxn modelId="{79BC352D-D15A-B142-A17E-BD8DE28FF972}" type="presParOf" srcId="{4C333502-61DA-024B-9301-CF2B910B9922}" destId="{2890CF0A-1903-6244-9F98-672FDDE17FAD}" srcOrd="6" destOrd="0" presId="urn:microsoft.com/office/officeart/2005/8/layout/target3"/>
    <dgm:cxn modelId="{66FF169A-AF2E-2441-BFC5-99CE36CF5B3A}" type="presParOf" srcId="{4C333502-61DA-024B-9301-CF2B910B9922}" destId="{22FB759F-13A7-E748-A673-7EDEAB5EABAA}" srcOrd="7" destOrd="0" presId="urn:microsoft.com/office/officeart/2005/8/layout/target3"/>
    <dgm:cxn modelId="{B37B8D5D-F393-1949-A5AF-328A1E584ADA}" type="presParOf" srcId="{4C333502-61DA-024B-9301-CF2B910B9922}" destId="{4BE2F8B0-A5F6-E741-8CF5-064B188CFE13}" srcOrd="8" destOrd="0" presId="urn:microsoft.com/office/officeart/2005/8/layout/target3"/>
    <dgm:cxn modelId="{E72FCF8C-FD4D-F74E-AA76-D597DA98CB84}" type="presParOf" srcId="{4C333502-61DA-024B-9301-CF2B910B9922}" destId="{500F6995-3FAA-F547-BC31-AACCC55FF394}" srcOrd="9" destOrd="0" presId="urn:microsoft.com/office/officeart/2005/8/layout/target3"/>
    <dgm:cxn modelId="{476BB70D-34EC-A746-9974-38F9B932BD31}" type="presParOf" srcId="{4C333502-61DA-024B-9301-CF2B910B9922}" destId="{ABCBD07A-8D47-0F47-A26C-3E27DF37F101}" srcOrd="10" destOrd="0" presId="urn:microsoft.com/office/officeart/2005/8/layout/target3"/>
    <dgm:cxn modelId="{9DCE9D20-B0C6-5847-BB40-24559E8334AB}" type="presParOf" srcId="{4C333502-61DA-024B-9301-CF2B910B9922}" destId="{50B5757D-3EF9-0B42-AB6C-E48F8FF7A41F}" srcOrd="11" destOrd="0" presId="urn:microsoft.com/office/officeart/2005/8/layout/target3"/>
    <dgm:cxn modelId="{883FB2E4-6644-FB44-8D2D-ABABB55F0599}" type="presParOf" srcId="{4C333502-61DA-024B-9301-CF2B910B9922}" destId="{B7D457F5-3402-5B41-A0A8-38AE2EF8D9C1}" srcOrd="12" destOrd="0" presId="urn:microsoft.com/office/officeart/2005/8/layout/target3"/>
    <dgm:cxn modelId="{12B4113B-25A8-3A46-87FB-9272208BFE09}" type="presParOf" srcId="{4C333502-61DA-024B-9301-CF2B910B9922}" destId="{EE58C6D0-E924-234F-A3C5-B04C6ECB9E6D}" srcOrd="13" destOrd="0" presId="urn:microsoft.com/office/officeart/2005/8/layout/target3"/>
    <dgm:cxn modelId="{32276BF3-0A0F-CB4B-A0A6-77F453A16554}" type="presParOf" srcId="{4C333502-61DA-024B-9301-CF2B910B9922}" destId="{E51B82DE-7E0D-3948-8E60-83D124AE7078}" srcOrd="14" destOrd="0" presId="urn:microsoft.com/office/officeart/2005/8/layout/target3"/>
    <dgm:cxn modelId="{F1B2591B-BB20-9948-8A54-AB71DE9684FE}" type="presParOf" srcId="{4C333502-61DA-024B-9301-CF2B910B9922}" destId="{0B025E1F-B10E-F347-A5AF-4F9576A749B4}" srcOrd="15" destOrd="0" presId="urn:microsoft.com/office/officeart/2005/8/layout/target3"/>
    <dgm:cxn modelId="{0DF1FC7F-ADE4-A447-9566-3ACB61811D6E}" type="presParOf" srcId="{4C333502-61DA-024B-9301-CF2B910B9922}" destId="{C59B40BE-998A-EA4F-B21D-F8DB7DC1B782}" srcOrd="16" destOrd="0" presId="urn:microsoft.com/office/officeart/2005/8/layout/target3"/>
    <dgm:cxn modelId="{F9F32EDF-9768-8149-A6D5-8400AFB4596D}" type="presParOf" srcId="{4C333502-61DA-024B-9301-CF2B910B9922}" destId="{C2315F0E-0911-CA48-ADB1-6635371EF003}" srcOrd="17" destOrd="0" presId="urn:microsoft.com/office/officeart/2005/8/layout/target3"/>
    <dgm:cxn modelId="{DD29B7E0-6E33-C84D-9DCA-18902E4C339D}" type="presParOf" srcId="{4C333502-61DA-024B-9301-CF2B910B9922}" destId="{F129EBD5-A00B-EB45-BE5D-D1172ECE2359}" srcOrd="18" destOrd="0" presId="urn:microsoft.com/office/officeart/2005/8/layout/target3"/>
    <dgm:cxn modelId="{5011C986-A732-4845-94C4-FD34CF6B6444}" type="presParOf" srcId="{4C333502-61DA-024B-9301-CF2B910B9922}" destId="{E5198698-529A-CB45-A983-4CFAE6F4C11F}" srcOrd="1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#1">
  <dgm:title val=""/>
  <dgm:desc val=""/>
  <dgm:catLst>
    <dgm:cat type="process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84A3D-B0AA-4BB5-87C0-A178C9EA8C31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120ED-2B81-4308-B1B7-451ED6C831F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61030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7D1777-244C-4B84-B215-ECC22A599FF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Civil War: government-backed militias terrorize the civilian population, counter-insurgency; disappearances of labor leaders, politicians and students, torture, murder. Guerilla leaders follow Cuban revolution model and take base in countryside, subsequently becoming areas most affected by violence.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With Cold War as backdrop, Eisenhower approves CIA operations to supply weapons and funding for paramilitaries setting up the coup of 1954. </a:t>
            </a:r>
            <a:r>
              <a:rPr lang="en-US" dirty="0" smtClean="0"/>
              <a:t>Over the next three and a half decades, the US trained and equipped Guatemalan Army to battle the guerrillas in bloody counter-insurgency campaigns, often operating in cooperation with paramilitary groups organized into Civil Self-Defense Patrols or </a:t>
            </a:r>
            <a:r>
              <a:rPr lang="en-US" dirty="0" err="1" smtClean="0"/>
              <a:t>Patrullas</a:t>
            </a:r>
            <a:r>
              <a:rPr lang="en-US" dirty="0" smtClean="0"/>
              <a:t> de </a:t>
            </a:r>
            <a:r>
              <a:rPr lang="en-US" dirty="0" err="1" smtClean="0"/>
              <a:t>Autodefensa</a:t>
            </a:r>
            <a:r>
              <a:rPr lang="en-US" dirty="0" smtClean="0"/>
              <a:t> Civil (PACs).  Some paramilitary groups acted as death squads in both rural and urban areas, terrorizing those associated with leftist or opposition activities.</a:t>
            </a:r>
          </a:p>
          <a:p>
            <a:endParaRPr lang="en-US" dirty="0" smtClean="0"/>
          </a:p>
          <a:p>
            <a:r>
              <a:rPr lang="en-US" dirty="0" smtClean="0"/>
              <a:t>An estimated 200,000 to 300,000 people died over the course of the conflict.   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>
                <a:solidFill>
                  <a:sysClr val="windowText" lastClr="000000"/>
                </a:solidFill>
              </a:rPr>
              <a:t>Murder rate remains high, 97% of cases go unsolved. Illegal armed groups continue to attack government, judicial and civilian people and institutions. </a:t>
            </a:r>
            <a:r>
              <a:rPr lang="en-US" sz="1200" dirty="0" err="1" smtClean="0">
                <a:solidFill>
                  <a:sysClr val="windowText" lastClr="000000"/>
                </a:solidFill>
              </a:rPr>
              <a:t>Femicide</a:t>
            </a:r>
            <a:r>
              <a:rPr lang="en-US" sz="1200" dirty="0" smtClean="0">
                <a:solidFill>
                  <a:sysClr val="windowText" lastClr="000000"/>
                </a:solidFill>
              </a:rPr>
              <a:t> continues (700+ murders of women in 2008).</a:t>
            </a:r>
          </a:p>
          <a:p>
            <a:r>
              <a:rPr lang="en-US" sz="1200" dirty="0" smtClean="0">
                <a:solidFill>
                  <a:sysClr val="windowText" lastClr="000000"/>
                </a:solidFill>
              </a:rPr>
              <a:t>Transparency</a:t>
            </a:r>
            <a:r>
              <a:rPr lang="en-US" sz="1200" baseline="0" dirty="0" smtClean="0">
                <a:solidFill>
                  <a:sysClr val="windowText" lastClr="000000"/>
                </a:solidFill>
              </a:rPr>
              <a:t> international rating of 2.7 (bad).</a:t>
            </a:r>
          </a:p>
          <a:p>
            <a:r>
              <a:rPr lang="en-US" sz="1200" baseline="0" smtClean="0">
                <a:solidFill>
                  <a:sysClr val="windowText" lastClr="000000"/>
                </a:solidFill>
              </a:rPr>
              <a:t>Freedom House-</a:t>
            </a:r>
            <a:r>
              <a:rPr lang="en-US" smtClean="0"/>
              <a:t>current </a:t>
            </a:r>
            <a:r>
              <a:rPr lang="en-US" dirty="0" smtClean="0"/>
              <a:t>state of civil and political rights on a scale from 1 (most free) to 7 (least </a:t>
            </a:r>
            <a:r>
              <a:rPr lang="en-US" smtClean="0"/>
              <a:t>free)</a:t>
            </a:r>
            <a:r>
              <a:rPr lang="en-US" baseline="0" smtClean="0"/>
              <a:t>-</a:t>
            </a:r>
            <a:r>
              <a:rPr lang="en-US" sz="1200" baseline="0" smtClean="0">
                <a:solidFill>
                  <a:sysClr val="windowText" lastClr="000000"/>
                </a:solidFill>
              </a:rPr>
              <a:t>rating </a:t>
            </a:r>
            <a:r>
              <a:rPr lang="en-US" sz="1200" baseline="0" dirty="0" smtClean="0">
                <a:solidFill>
                  <a:sysClr val="windowText" lastClr="000000"/>
                </a:solidFill>
              </a:rPr>
              <a:t>of “partly free,” a decline this </a:t>
            </a:r>
            <a:r>
              <a:rPr lang="en-US" sz="1200" baseline="0" smtClean="0">
                <a:solidFill>
                  <a:sysClr val="windowText" lastClr="000000"/>
                </a:solidFill>
              </a:rPr>
              <a:t>year.</a:t>
            </a:r>
            <a:endParaRPr lang="en-US" sz="1200" baseline="0" dirty="0" smtClean="0">
              <a:solidFill>
                <a:sysClr val="windowText" lastClr="000000"/>
              </a:solidFill>
            </a:endParaRPr>
          </a:p>
          <a:p>
            <a:r>
              <a:rPr lang="en-US" sz="1200" baseline="0" dirty="0" smtClean="0">
                <a:solidFill>
                  <a:sysClr val="windowText" lastClr="000000"/>
                </a:solidFill>
              </a:rPr>
              <a:t>New President:</a:t>
            </a:r>
          </a:p>
          <a:p>
            <a:r>
              <a:rPr lang="en-US" sz="1200" baseline="0" dirty="0" smtClean="0">
                <a:solidFill>
                  <a:sysClr val="windowText" lastClr="000000"/>
                </a:solidFill>
              </a:rPr>
              <a:t>Former general near the end of the civil war. Accused of involvement in a couple murders and disappearances, including an activist bishop.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4138A-1AA7-4743-A66D-9B5EEEE7741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5284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notes should encourage further research into the export/value</a:t>
            </a:r>
            <a:r>
              <a:rPr lang="en-US" baseline="0" dirty="0" smtClean="0"/>
              <a:t> chain of the banana, complexities </a:t>
            </a:r>
            <a:r>
              <a:rPr lang="en-US" baseline="0" smtClean="0"/>
              <a:t>thereof.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120ED-2B81-4308-B1B7-451ED6C831F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0904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E774D-25C5-4BA1-A265-320A579BC0E4}" type="datetimeFigureOut">
              <a:rPr lang="en-US" smtClean="0"/>
              <a:pPr/>
              <a:t>9/9/2013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microsoft.com/office/2007/relationships/diagramDrawing" Target="../diagrams/drawing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QuickStyle" Target="../diagrams/quickStyle2.xml"/><Relationship Id="rId5" Type="http://schemas.openxmlformats.org/officeDocument/2006/relationships/diagramQuickStyle" Target="../diagrams/quickStyle1.xml"/><Relationship Id="rId10" Type="http://schemas.openxmlformats.org/officeDocument/2006/relationships/diagramLayout" Target="../diagrams/layout2.xml"/><Relationship Id="rId4" Type="http://schemas.openxmlformats.org/officeDocument/2006/relationships/diagramLayout" Target="../diagrams/layout1.xml"/><Relationship Id="rId9" Type="http://schemas.openxmlformats.org/officeDocument/2006/relationships/diagramData" Target="../diagrams/data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5000" b="1" dirty="0" smtClean="0"/>
              <a:t>Guatemala</a:t>
            </a:r>
            <a:endParaRPr lang="en-US" sz="3900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98637"/>
            <a:ext cx="4572000" cy="4525963"/>
          </a:xfrm>
        </p:spPr>
        <p:txBody>
          <a:bodyPr/>
          <a:lstStyle/>
          <a:p>
            <a:pPr>
              <a:buNone/>
            </a:pPr>
            <a:r>
              <a:rPr lang="en-US" b="1" dirty="0" smtClean="0"/>
              <a:t>Area: </a:t>
            </a:r>
            <a:r>
              <a:rPr lang="en-US" dirty="0" smtClean="0"/>
              <a:t>42, 042 sp. mi</a:t>
            </a:r>
          </a:p>
          <a:p>
            <a:pPr>
              <a:buNone/>
            </a:pPr>
            <a:r>
              <a:rPr lang="en-US" b="1" dirty="0" smtClean="0"/>
              <a:t>Capital: </a:t>
            </a:r>
            <a:r>
              <a:rPr lang="en-US" dirty="0" smtClean="0"/>
              <a:t>Guatemala City</a:t>
            </a:r>
          </a:p>
          <a:p>
            <a:pPr>
              <a:buNone/>
            </a:pPr>
            <a:r>
              <a:rPr lang="en-US" dirty="0" smtClean="0"/>
              <a:t>	population of 2.5 mil.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1981200"/>
            <a:ext cx="3977079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3886200"/>
            <a:ext cx="3124200" cy="2122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5-Point Star 5"/>
          <p:cNvSpPr/>
          <p:nvPr/>
        </p:nvSpPr>
        <p:spPr>
          <a:xfrm>
            <a:off x="7543800" y="4724400"/>
            <a:ext cx="228600" cy="22860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487362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Peace Accords: 1996-1997</a:t>
            </a:r>
            <a:endParaRPr lang="en-US" b="1" u="sng" dirty="0"/>
          </a:p>
        </p:txBody>
      </p:sp>
      <p:sp>
        <p:nvSpPr>
          <p:cNvPr id="5" name="Rounded Rectangle 4"/>
          <p:cNvSpPr/>
          <p:nvPr/>
        </p:nvSpPr>
        <p:spPr>
          <a:xfrm>
            <a:off x="304800" y="914400"/>
            <a:ext cx="1066800" cy="5638800"/>
          </a:xfrm>
          <a:prstGeom prst="roundRect">
            <a:avLst/>
          </a:prstGeom>
          <a:solidFill>
            <a:schemeClr val="accent6">
              <a:lumMod val="75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 anchorCtr="0">
            <a:normAutofit lnSpcReduction="10000"/>
          </a:bodyPr>
          <a:lstStyle/>
          <a:p>
            <a:pPr algn="ctr"/>
            <a:r>
              <a:rPr lang="en-US" sz="5400" dirty="0" smtClean="0">
                <a:solidFill>
                  <a:schemeClr val="tx1"/>
                </a:solidFill>
              </a:rPr>
              <a:t>Civil War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05000" y="914400"/>
            <a:ext cx="327660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Peace Accords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638800" y="914400"/>
            <a:ext cx="3124200" cy="4572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Aftermath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905000" y="1524000"/>
            <a:ext cx="762000" cy="3962400"/>
          </a:xfrm>
          <a:prstGeom prst="roundRect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/>
          </a:bodyPr>
          <a:lstStyle/>
          <a:p>
            <a:endParaRPr lang="en-US" dirty="0" smtClean="0">
              <a:solidFill>
                <a:sysClr val="windowText" lastClr="000000"/>
              </a:solidFill>
            </a:endParaRPr>
          </a:p>
          <a:p>
            <a:r>
              <a:rPr lang="en-US" dirty="0" smtClean="0">
                <a:solidFill>
                  <a:sysClr val="windowText" lastClr="000000"/>
                </a:solidFill>
              </a:rPr>
              <a:t>1993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1994</a:t>
            </a: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endParaRPr lang="en-US" dirty="0" smtClean="0">
              <a:solidFill>
                <a:sysClr val="windowText" lastClr="000000"/>
              </a:solidFill>
            </a:endParaRPr>
          </a:p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1996</a:t>
            </a:r>
          </a:p>
          <a:p>
            <a:pPr algn="ctr"/>
            <a:endParaRPr lang="en-US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2819400" y="1524000"/>
            <a:ext cx="2362200" cy="8382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92500" lnSpcReduction="20000"/>
          </a:bodyPr>
          <a:lstStyle/>
          <a:p>
            <a:pPr algn="ctr"/>
            <a:r>
              <a:rPr lang="en-US" dirty="0" smtClean="0">
                <a:solidFill>
                  <a:sysClr val="windowText" lastClr="000000"/>
                </a:solidFill>
              </a:rPr>
              <a:t>Church led development of constitutional reform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819400" y="2514600"/>
            <a:ext cx="2362200" cy="14478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77500" lnSpcReduction="20000"/>
          </a:bodyPr>
          <a:lstStyle/>
          <a:p>
            <a:pPr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Peace talks began in under new Human Rights Ombudsperson Ramiro de Leon</a:t>
            </a:r>
          </a:p>
          <a:p>
            <a:pPr>
              <a:buFontTx/>
              <a:buChar char="-"/>
            </a:pPr>
            <a:r>
              <a:rPr lang="en-US" dirty="0" smtClean="0">
                <a:solidFill>
                  <a:sysClr val="windowText" lastClr="000000"/>
                </a:solidFill>
              </a:rPr>
              <a:t> Reached agreements on human and indigenous rights and resettlement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819400" y="4114800"/>
            <a:ext cx="2362200" cy="13716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92500" lnSpcReduction="10000"/>
          </a:bodyPr>
          <a:lstStyle/>
          <a:p>
            <a:pPr>
              <a:buFontTx/>
              <a:buChar char="-"/>
            </a:pPr>
            <a:r>
              <a:rPr lang="en-US" sz="1400" dirty="0" smtClean="0">
                <a:solidFill>
                  <a:sysClr val="windowText" lastClr="000000"/>
                </a:solidFill>
              </a:rPr>
              <a:t>Alvaro </a:t>
            </a:r>
            <a:r>
              <a:rPr lang="en-US" sz="1400" dirty="0" err="1" smtClean="0">
                <a:solidFill>
                  <a:sysClr val="windowText" lastClr="000000"/>
                </a:solidFill>
              </a:rPr>
              <a:t>Arzu</a:t>
            </a:r>
            <a:r>
              <a:rPr lang="en-US" sz="1400" dirty="0" smtClean="0">
                <a:solidFill>
                  <a:sysClr val="windowText" lastClr="000000"/>
                </a:solidFill>
              </a:rPr>
              <a:t> elected: purged military of current leaders and signed peace agreement with URNG</a:t>
            </a:r>
          </a:p>
          <a:p>
            <a:r>
              <a:rPr lang="en-US" sz="1400" dirty="0" smtClean="0">
                <a:solidFill>
                  <a:sysClr val="windowText" lastClr="000000"/>
                </a:solidFill>
              </a:rPr>
              <a:t>- Military rapidly reduced – 10,000 troops retired.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905000" y="5638800"/>
            <a:ext cx="3276600" cy="9144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85000" lnSpcReduction="10000"/>
          </a:bodyPr>
          <a:lstStyle/>
          <a:p>
            <a:r>
              <a:rPr lang="en-US" u="sng" dirty="0" smtClean="0">
                <a:solidFill>
                  <a:sysClr val="windowText" lastClr="000000"/>
                </a:solidFill>
              </a:rPr>
              <a:t>UN Involvement</a:t>
            </a:r>
            <a:r>
              <a:rPr lang="en-US" dirty="0" smtClean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dirty="0" smtClean="0">
                <a:solidFill>
                  <a:sysClr val="windowText" lastClr="000000"/>
                </a:solidFill>
              </a:rPr>
              <a:t>UN Security Council Resolution 1094 – military observers sent to Guatemala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562600" y="5638800"/>
            <a:ext cx="3276600" cy="9144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>
            <a:normAutofit fontScale="85000" lnSpcReduction="20000"/>
          </a:bodyPr>
          <a:lstStyle/>
          <a:p>
            <a:r>
              <a:rPr lang="en-US" u="sng" dirty="0" smtClean="0">
                <a:solidFill>
                  <a:sysClr val="windowText" lastClr="000000"/>
                </a:solidFill>
              </a:rPr>
              <a:t>UN Involvement</a:t>
            </a:r>
            <a:r>
              <a:rPr lang="en-US" dirty="0" smtClean="0">
                <a:solidFill>
                  <a:sysClr val="windowText" lastClr="000000"/>
                </a:solidFill>
              </a:rPr>
              <a:t>:</a:t>
            </a:r>
          </a:p>
          <a:p>
            <a:r>
              <a:rPr lang="en-US" dirty="0" smtClean="0">
                <a:solidFill>
                  <a:sysClr val="windowText" lastClr="000000"/>
                </a:solidFill>
              </a:rPr>
              <a:t>International Commission Against Impunity in Guatemala – CICIG acts in conjunction with national prosecutors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3124200"/>
            <a:ext cx="3431431" cy="2286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ounded Rectangle 16"/>
          <p:cNvSpPr/>
          <p:nvPr/>
        </p:nvSpPr>
        <p:spPr>
          <a:xfrm>
            <a:off x="5562600" y="1524000"/>
            <a:ext cx="3276600" cy="1447800"/>
          </a:xfrm>
          <a:prstGeom prst="round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85000" lnSpcReduction="20000"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Presidential Leadership</a:t>
            </a:r>
          </a:p>
          <a:p>
            <a:r>
              <a:rPr lang="en-US" dirty="0" smtClean="0">
                <a:solidFill>
                  <a:sysClr val="windowText" lastClr="000000"/>
                </a:solidFill>
              </a:rPr>
              <a:t>2007 - Alvaro </a:t>
            </a:r>
            <a:r>
              <a:rPr lang="en-US" dirty="0" err="1" smtClean="0">
                <a:solidFill>
                  <a:sysClr val="windowText" lastClr="000000"/>
                </a:solidFill>
              </a:rPr>
              <a:t>Colom</a:t>
            </a:r>
            <a:r>
              <a:rPr lang="en-US" dirty="0" smtClean="0">
                <a:solidFill>
                  <a:sysClr val="windowText" lastClr="000000"/>
                </a:solidFill>
              </a:rPr>
              <a:t>: National Unity of Hope Party (center/left). Accused of assassination of prominent lawyer.</a:t>
            </a:r>
          </a:p>
          <a:p>
            <a:r>
              <a:rPr lang="en-US" dirty="0" smtClean="0">
                <a:solidFill>
                  <a:sysClr val="windowText" lastClr="000000"/>
                </a:solidFill>
              </a:rPr>
              <a:t>2011 – Former general Otto Perez Molina elected (Patriotic Party)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9600"/>
          </a:xfrm>
        </p:spPr>
        <p:txBody>
          <a:bodyPr/>
          <a:lstStyle/>
          <a:p>
            <a:r>
              <a:rPr lang="en-US" b="1" u="sng" dirty="0" smtClean="0"/>
              <a:t>Government Structure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4238"/>
            <a:ext cx="8229600" cy="4911925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dirty="0" smtClean="0"/>
              <a:t>Constitutional Democratic Republic</a:t>
            </a:r>
          </a:p>
          <a:p>
            <a:pPr lvl="2"/>
            <a:r>
              <a:rPr lang="en-US" dirty="0" smtClean="0"/>
              <a:t>Separation of powers</a:t>
            </a:r>
          </a:p>
          <a:p>
            <a:pPr lvl="2"/>
            <a:r>
              <a:rPr lang="en-US" dirty="0" smtClean="0"/>
              <a:t>Centralized national administration</a:t>
            </a:r>
          </a:p>
          <a:p>
            <a:pPr lvl="1"/>
            <a:r>
              <a:rPr lang="en-US" dirty="0" smtClean="0"/>
              <a:t>1985 Constitution</a:t>
            </a:r>
          </a:p>
          <a:p>
            <a:pPr lvl="2"/>
            <a:r>
              <a:rPr lang="en-US" dirty="0" smtClean="0"/>
              <a:t>President: one 4-yr term; universal suffrage</a:t>
            </a:r>
          </a:p>
          <a:p>
            <a:pPr lvl="2"/>
            <a:r>
              <a:rPr lang="en-US" dirty="0" smtClean="0"/>
              <a:t>Unicameral Congress: 158 members; 4-yr terms</a:t>
            </a:r>
          </a:p>
          <a:p>
            <a:pPr lvl="2"/>
            <a:r>
              <a:rPr lang="en-US" dirty="0" smtClean="0"/>
              <a:t>Supreme Court of Justice: 13 members; 5-yr terms; elected by Congress</a:t>
            </a:r>
          </a:p>
          <a:p>
            <a:pPr lvl="1"/>
            <a:r>
              <a:rPr lang="en-US" dirty="0" smtClean="0"/>
              <a:t>Oligarchy</a:t>
            </a:r>
          </a:p>
          <a:p>
            <a:pPr lvl="2"/>
            <a:r>
              <a:rPr lang="en-US" dirty="0" smtClean="0"/>
              <a:t>Coffee barons, corporate executives, </a:t>
            </a:r>
            <a:r>
              <a:rPr lang="en-US" dirty="0" err="1" smtClean="0"/>
              <a:t>gov’t</a:t>
            </a:r>
            <a:r>
              <a:rPr lang="en-US" dirty="0" smtClean="0"/>
              <a:t> officials</a:t>
            </a:r>
          </a:p>
          <a:p>
            <a:pPr lvl="2"/>
            <a:r>
              <a:rPr lang="en-US" dirty="0" smtClean="0"/>
              <a:t>333 municipalities; 9 major political parties</a:t>
            </a:r>
            <a:endParaRPr lang="en-US" dirty="0"/>
          </a:p>
          <a:p>
            <a:pPr lvl="2"/>
            <a:r>
              <a:rPr lang="en-US" dirty="0" smtClean="0"/>
              <a:t>2007 voting reform legislation</a:t>
            </a:r>
          </a:p>
          <a:p>
            <a:pPr lvl="3"/>
            <a:r>
              <a:rPr lang="en-US" dirty="0" smtClean="0"/>
              <a:t>doubled polling places in rural areas</a:t>
            </a:r>
          </a:p>
          <a:p>
            <a:pPr lvl="1"/>
            <a:r>
              <a:rPr lang="en-US" dirty="0" smtClean="0"/>
              <a:t>Provision of Social Services</a:t>
            </a:r>
          </a:p>
          <a:p>
            <a:pPr lvl="1"/>
            <a:r>
              <a:rPr lang="en-US" dirty="0" smtClean="0"/>
              <a:t>Link between Military &amp; </a:t>
            </a:r>
            <a:r>
              <a:rPr lang="en-US" dirty="0" err="1" smtClean="0"/>
              <a:t>Gov’t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93801" y="1214238"/>
            <a:ext cx="2492999" cy="1661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7514"/>
          </a:xfrm>
        </p:spPr>
        <p:txBody>
          <a:bodyPr/>
          <a:lstStyle/>
          <a:p>
            <a:r>
              <a:rPr lang="en-US" b="1" u="sng" dirty="0" smtClean="0"/>
              <a:t>Framework for the Rule of Law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2152"/>
            <a:ext cx="8229600" cy="4884012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Accountability Challenges</a:t>
            </a:r>
          </a:p>
          <a:p>
            <a:pPr lvl="1"/>
            <a:r>
              <a:rPr lang="en-US" dirty="0" smtClean="0"/>
              <a:t>Extent of Violent Crime &amp; Impunity</a:t>
            </a:r>
          </a:p>
          <a:p>
            <a:pPr lvl="2"/>
            <a:r>
              <a:rPr lang="en-US" dirty="0" smtClean="0"/>
              <a:t>Former state security apparatus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illicit networks</a:t>
            </a:r>
            <a:endParaRPr lang="en-US" dirty="0" smtClean="0"/>
          </a:p>
          <a:p>
            <a:pPr lvl="2"/>
            <a:r>
              <a:rPr lang="en-US" dirty="0" smtClean="0"/>
              <a:t>97% homicides unsolved</a:t>
            </a:r>
          </a:p>
          <a:p>
            <a:pPr lvl="3"/>
            <a:r>
              <a:rPr lang="en-US" dirty="0" smtClean="0"/>
              <a:t>2007: UN official, “Guatemala is a good place to commit                                                           a murder because you will almost certainly get away with it.”</a:t>
            </a:r>
          </a:p>
          <a:p>
            <a:pPr lvl="2"/>
            <a:r>
              <a:rPr lang="en-US" dirty="0" smtClean="0"/>
              <a:t>Block investigation; destroy evidence; frame scapegoat;                                                         kill judiciary members; fabrication of evidence</a:t>
            </a:r>
          </a:p>
          <a:p>
            <a:pPr lvl="2"/>
            <a:r>
              <a:rPr lang="en-US" dirty="0" smtClean="0"/>
              <a:t>Transparency International Rate: 2.7</a:t>
            </a:r>
          </a:p>
          <a:p>
            <a:pPr lvl="1"/>
            <a:r>
              <a:rPr lang="en-US" dirty="0" smtClean="0"/>
              <a:t>Enforcement</a:t>
            </a:r>
          </a:p>
          <a:p>
            <a:pPr lvl="2"/>
            <a:r>
              <a:rPr lang="en-US" dirty="0" smtClean="0"/>
              <a:t>Judiciary independent, but plagued by inefficiency, corruption, intimidation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                                                             limited ability to cope with violent crime</a:t>
            </a:r>
            <a:endParaRPr lang="en-US" dirty="0" smtClean="0"/>
          </a:p>
          <a:p>
            <a:r>
              <a:rPr lang="en-US" dirty="0" smtClean="0"/>
              <a:t>Recent Attempts at Legal Reform</a:t>
            </a:r>
          </a:p>
          <a:p>
            <a:pPr lvl="1"/>
            <a:r>
              <a:rPr lang="en-US" dirty="0" smtClean="0"/>
              <a:t>2005 Inspection of National Police Archive                    </a:t>
            </a:r>
          </a:p>
          <a:p>
            <a:pPr lvl="1"/>
            <a:r>
              <a:rPr lang="en-US" dirty="0" smtClean="0"/>
              <a:t>2008 International Commission Against                                                            Impunity in Guatemala (CICIG)</a:t>
            </a:r>
          </a:p>
          <a:p>
            <a:pPr lvl="2"/>
            <a:r>
              <a:rPr lang="en-US" dirty="0" smtClean="0"/>
              <a:t>Composed of international investigators, administrators,                                                  security personnel</a:t>
            </a:r>
          </a:p>
          <a:p>
            <a:pPr lvl="2"/>
            <a:r>
              <a:rPr lang="en-US" dirty="0" smtClean="0"/>
              <a:t>Controversial cases and investigations</a:t>
            </a:r>
          </a:p>
          <a:p>
            <a:pPr lvl="2"/>
            <a:r>
              <a:rPr lang="en-US" dirty="0" smtClean="0"/>
              <a:t>Extended through Sept. 2013</a:t>
            </a:r>
          </a:p>
          <a:p>
            <a:pPr lvl="2">
              <a:buNone/>
            </a:pPr>
            <a:endParaRPr lang="en-US" dirty="0" smtClean="0">
              <a:sym typeface="Wingding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71801" y="1242152"/>
            <a:ext cx="2414999" cy="18165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23922" y="3983444"/>
            <a:ext cx="2462878" cy="164027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800" b="1" u="sng" dirty="0" smtClean="0"/>
              <a:t>Growth of Organized Crime, Drug Trade</a:t>
            </a:r>
            <a:endParaRPr lang="en-US" sz="3800" b="1" u="sn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1447800"/>
            <a:ext cx="2590799" cy="2253880"/>
          </a:xfrm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935379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Guatemala lies midway between US and Columbia</a:t>
            </a:r>
          </a:p>
          <a:p>
            <a:pPr marL="685800" lvl="1">
              <a:buFontTx/>
              <a:buChar char="-"/>
            </a:pPr>
            <a:r>
              <a:rPr lang="en-US" dirty="0"/>
              <a:t>C</a:t>
            </a:r>
            <a:r>
              <a:rPr lang="en-US" dirty="0" smtClean="0"/>
              <a:t>ontrol of drug trade from Columbia to Mexico in late 1990’s</a:t>
            </a:r>
          </a:p>
          <a:p>
            <a:pPr marL="685800" lvl="1">
              <a:buFontTx/>
              <a:buChar char="-"/>
            </a:pPr>
            <a:r>
              <a:rPr lang="en-US" dirty="0" smtClean="0"/>
              <a:t>Drug crackdown in 2006 that forced cartels to move contraband over land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 impoverished, underemployed population is a ready source for recruits</a:t>
            </a:r>
          </a:p>
          <a:p>
            <a:pPr marL="685800" lvl="1">
              <a:buFontTx/>
              <a:buChar char="-"/>
            </a:pPr>
            <a:r>
              <a:rPr lang="en-US" dirty="0" smtClean="0"/>
              <a:t>Financing of opium poppy cultivation provide indigenous communities with large $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 last decade, homicide rate has doubled to more than 40 per 100,000</a:t>
            </a:r>
          </a:p>
          <a:p>
            <a:pPr marL="685800" lvl="1">
              <a:buFontTx/>
              <a:buChar char="-"/>
            </a:pPr>
            <a:r>
              <a:rPr lang="en-US" dirty="0" smtClean="0"/>
              <a:t>Last Year - 52 per 100,000 with 108 per 100,000 in Guatemala City (Mexico is 18 per 100,000)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" y="6535579"/>
            <a:ext cx="6163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Guatemala: Drug Trafficking and Violence; International Crisis Group; October 2011 and Los Angeles Times 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3810000"/>
            <a:ext cx="2590800" cy="1096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" y="5105400"/>
            <a:ext cx="2590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87139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Key Facts of Drug Trade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648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Nearly 400 metric tons of cocaine—75% of the total amount arriving in the US—pass through Guatemala each year. </a:t>
            </a:r>
            <a:endParaRPr lang="en-US" dirty="0" smtClean="0"/>
          </a:p>
          <a:p>
            <a:pPr lvl="1"/>
            <a:r>
              <a:rPr lang="en-US" dirty="0" smtClean="0"/>
              <a:t>Cocaine </a:t>
            </a:r>
            <a:r>
              <a:rPr lang="en-US" dirty="0"/>
              <a:t>passing through Guatemala brings in approximately $7 billion in US sales each year. </a:t>
            </a:r>
          </a:p>
          <a:p>
            <a:r>
              <a:rPr lang="en-US" dirty="0" smtClean="0"/>
              <a:t>40</a:t>
            </a:r>
            <a:r>
              <a:rPr lang="en-US" dirty="0"/>
              <a:t>% of the 6,200 murders in 2008 in Guatemala were deemed related to drug trafficking. </a:t>
            </a:r>
          </a:p>
          <a:p>
            <a:r>
              <a:rPr lang="en-US" dirty="0" smtClean="0"/>
              <a:t>Experts estimate that </a:t>
            </a:r>
            <a:r>
              <a:rPr lang="en-US" dirty="0"/>
              <a:t>60 percent of the country’s territory is controlled by drug traffickers. </a:t>
            </a:r>
          </a:p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648200" y="1219200"/>
            <a:ext cx="4267200" cy="3886200"/>
          </a:xfrm>
        </p:spPr>
      </p:pic>
      <p:sp>
        <p:nvSpPr>
          <p:cNvPr id="8" name="TextBox 7"/>
          <p:cNvSpPr txBox="1"/>
          <p:nvPr/>
        </p:nvSpPr>
        <p:spPr>
          <a:xfrm>
            <a:off x="76200" y="6477000"/>
            <a:ext cx="35141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Guatemala: Guatemala Human Rights Commission 2008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3857" y="990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5334000"/>
            <a:ext cx="91695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Drug Cartels Operating in Guatemala: </a:t>
            </a:r>
            <a:r>
              <a:rPr lang="en-US" b="1" dirty="0" smtClean="0"/>
              <a:t>Gulf Cartel </a:t>
            </a:r>
            <a:r>
              <a:rPr lang="en-US" dirty="0" smtClean="0"/>
              <a:t>– traffics cocaine, marijuana, meth, and heroin</a:t>
            </a:r>
          </a:p>
          <a:p>
            <a:r>
              <a:rPr lang="en-US" dirty="0" smtClean="0"/>
              <a:t>Into the US (</a:t>
            </a:r>
            <a:r>
              <a:rPr lang="en-US" b="1" dirty="0" smtClean="0"/>
              <a:t>Los Zetas </a:t>
            </a:r>
            <a:r>
              <a:rPr lang="en-US" dirty="0" smtClean="0"/>
              <a:t>is the enforcement branch); </a:t>
            </a:r>
            <a:r>
              <a:rPr lang="en-US" b="1" dirty="0" smtClean="0"/>
              <a:t>Sinaloa Cartel </a:t>
            </a:r>
            <a:r>
              <a:rPr lang="en-US" dirty="0" smtClean="0"/>
              <a:t>- smuggles Columbian cocaine </a:t>
            </a:r>
          </a:p>
          <a:p>
            <a:r>
              <a:rPr lang="en-US" dirty="0" smtClean="0"/>
              <a:t>through Guatemala by joining with the Herrera organization; 13 other smaller organization </a:t>
            </a:r>
          </a:p>
          <a:p>
            <a:r>
              <a:rPr lang="en-US" dirty="0" smtClean="0"/>
              <a:t>Struggling for control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046255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3400" b="1" u="sng" dirty="0" smtClean="0"/>
              <a:t>Mexican Drug Cartels – The Rise of Los Zetas</a:t>
            </a:r>
            <a:endParaRPr lang="en-US" sz="34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93837"/>
            <a:ext cx="4038600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Pushing to gain control from more peaceful Guatemalan drug mafia </a:t>
            </a:r>
          </a:p>
          <a:p>
            <a:r>
              <a:rPr lang="en-US" dirty="0" smtClean="0"/>
              <a:t>More than 500 in Guatemala – most are nationals </a:t>
            </a:r>
          </a:p>
          <a:p>
            <a:r>
              <a:rPr lang="en-US" dirty="0" smtClean="0"/>
              <a:t>Compete w/ local traffickers associated with Sinaloa and Gulf Cartels </a:t>
            </a:r>
          </a:p>
          <a:p>
            <a:r>
              <a:rPr lang="en-US" dirty="0" smtClean="0"/>
              <a:t>Founded by 30 deserters from Mexican Special Forces in 1999, including </a:t>
            </a:r>
            <a:r>
              <a:rPr lang="en-US" dirty="0" err="1" smtClean="0"/>
              <a:t>Heriberto</a:t>
            </a:r>
            <a:r>
              <a:rPr lang="en-US" dirty="0" smtClean="0"/>
              <a:t> </a:t>
            </a:r>
            <a:r>
              <a:rPr lang="en-US" dirty="0" err="1" smtClean="0"/>
              <a:t>Lazcano</a:t>
            </a:r>
            <a:r>
              <a:rPr lang="en-US" dirty="0" smtClean="0"/>
              <a:t>, now leader of Zetas</a:t>
            </a:r>
          </a:p>
          <a:p>
            <a:pPr lvl="1"/>
            <a:r>
              <a:rPr lang="en-US" dirty="0" smtClean="0"/>
              <a:t>Started as enforcement wing of the Gulf Cartel </a:t>
            </a:r>
          </a:p>
          <a:p>
            <a:pPr lvl="1"/>
            <a:r>
              <a:rPr lang="en-US" dirty="0" err="1" smtClean="0"/>
              <a:t>Ossiel</a:t>
            </a:r>
            <a:r>
              <a:rPr lang="en-US" dirty="0" smtClean="0"/>
              <a:t> Cardenas </a:t>
            </a:r>
            <a:r>
              <a:rPr lang="en-US" dirty="0" err="1" smtClean="0"/>
              <a:t>Guillen</a:t>
            </a:r>
            <a:r>
              <a:rPr lang="en-US" dirty="0" smtClean="0"/>
              <a:t>, leader of the Gulf, arrested in 2010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6800" y="1143000"/>
            <a:ext cx="4038600" cy="3394512"/>
          </a:xfrm>
        </p:spPr>
      </p:pic>
      <p:sp>
        <p:nvSpPr>
          <p:cNvPr id="8" name="TextBox 7"/>
          <p:cNvSpPr txBox="1"/>
          <p:nvPr/>
        </p:nvSpPr>
        <p:spPr>
          <a:xfrm>
            <a:off x="76200" y="6477000"/>
            <a:ext cx="9047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Guatemala: Drug Trafficking and Violence; International Crisis Group; October 2011 and “Guatemala and the Face of the New Sustainable </a:t>
            </a:r>
            <a:r>
              <a:rPr lang="en-US" sz="1000" dirty="0" err="1" smtClean="0"/>
              <a:t>Narco</a:t>
            </a:r>
            <a:r>
              <a:rPr lang="en-US" sz="1000" dirty="0" smtClean="0"/>
              <a:t>-State,” Vanderbilt</a:t>
            </a:r>
          </a:p>
          <a:p>
            <a:r>
              <a:rPr lang="en-US" sz="1000" dirty="0" smtClean="0"/>
              <a:t>University, October 2010 </a:t>
            </a:r>
            <a:endParaRPr lang="en-US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34000" y="4724400"/>
            <a:ext cx="3160526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2538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Small Arms in Guatemala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05200" y="1600200"/>
            <a:ext cx="51054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Rate of private gun ownership – 13.1 per 100 (49/179)</a:t>
            </a:r>
          </a:p>
          <a:p>
            <a:r>
              <a:rPr lang="en-US" dirty="0" smtClean="0"/>
              <a:t>Total guns 1,650,000; unlawfully held 1,600,000</a:t>
            </a:r>
          </a:p>
          <a:p>
            <a:r>
              <a:rPr lang="en-US" dirty="0" smtClean="0"/>
              <a:t>Defense forces: 148,770 firearms </a:t>
            </a:r>
          </a:p>
          <a:p>
            <a:r>
              <a:rPr lang="en-US" dirty="0" smtClean="0"/>
              <a:t>38.52 per 100,000 rate of gun homicide</a:t>
            </a:r>
          </a:p>
          <a:p>
            <a:r>
              <a:rPr lang="en-US" dirty="0" smtClean="0"/>
              <a:t>Permits to carry concealed weapons are available to both citizens and tourists</a:t>
            </a:r>
          </a:p>
          <a:p>
            <a:r>
              <a:rPr lang="en-US" dirty="0" smtClean="0"/>
              <a:t>Only licensed security companies and the government can lawfully carry automatic weapons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466850"/>
            <a:ext cx="2438400" cy="15811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4953000"/>
            <a:ext cx="2438400" cy="1524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200" y="6535579"/>
            <a:ext cx="13564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GunPolicy.org 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3200400"/>
            <a:ext cx="24384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6134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now\Desktop\earthquake-rocks-guatemala-cit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762056" y="-76200"/>
            <a:ext cx="10545470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Challenges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5800" y="1524000"/>
            <a:ext cx="4495800" cy="4362733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Marginalized interior: infrastructure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Social services worst in Central Am.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Natural disasters: 3 hurricanes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Wealth imbalance: </a:t>
            </a:r>
            <a:endParaRPr lang="en-US" sz="2000" b="1" dirty="0" smtClean="0">
              <a:ln w="12700">
                <a:noFill/>
                <a:prstDash val="solid"/>
              </a:ln>
              <a:effectLst/>
            </a:endParaRP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52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% &lt; $2/day, </a:t>
            </a:r>
            <a:endParaRPr lang="en-US" sz="2000" b="1" dirty="0" smtClean="0">
              <a:ln w="12700">
                <a:noFill/>
                <a:prstDash val="solid"/>
              </a:ln>
              <a:effectLst/>
            </a:endParaRP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15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% &lt; $1/day, </a:t>
            </a:r>
            <a:endParaRPr lang="en-US" sz="2000" b="1" dirty="0" smtClean="0">
              <a:ln w="12700">
                <a:noFill/>
                <a:prstDash val="solid"/>
              </a:ln>
              <a:effectLst/>
            </a:endParaRP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highest 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Central Am.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Competition from Asia in 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manufacturing</a:t>
            </a:r>
            <a:endParaRPr lang="en-US" sz="2000" b="1" dirty="0">
              <a:ln w="12700">
                <a:noFill/>
                <a:prstDash val="solid"/>
              </a:ln>
              <a:effectLst/>
            </a:endParaRP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Manufacturing mostly in 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Guatemala city</a:t>
            </a:r>
            <a:endParaRPr lang="en-US" sz="2000" b="1" dirty="0">
              <a:ln w="12700">
                <a:noFill/>
                <a:prstDash val="solid"/>
              </a:ln>
              <a:effectLst/>
            </a:endParaRP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Underdeveloped transportation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7337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CRS Guatemala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458200" cy="2285999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b="1" dirty="0" smtClean="0">
                <a:solidFill>
                  <a:srgbClr val="000000"/>
                </a:solidFill>
              </a:rPr>
              <a:t>CRS Guatemala – Food Security Program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-Zacapa lies along Guatemala’s “</a:t>
            </a:r>
            <a:r>
              <a:rPr lang="en-US" dirty="0" err="1" smtClean="0">
                <a:solidFill>
                  <a:srgbClr val="000000"/>
                </a:solidFill>
              </a:rPr>
              <a:t>Corredor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Seco</a:t>
            </a:r>
            <a:r>
              <a:rPr lang="en-US" dirty="0" smtClean="0">
                <a:solidFill>
                  <a:srgbClr val="000000"/>
                </a:solidFill>
              </a:rPr>
              <a:t>,” presenting a series of nutritional challenges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</a:rPr>
              <a:t>	-Infant mortality and malnutrition are among the highest in the region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sym typeface="Wingdings" pitchFamily="2" charset="2"/>
              </a:rPr>
              <a:t>-Environmental landscape: prone to natural disasters, impact of climate change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sym typeface="Wingdings" pitchFamily="2" charset="2"/>
              </a:rPr>
              <a:t></a:t>
            </a:r>
            <a:r>
              <a:rPr lang="en-US" dirty="0" smtClean="0">
                <a:solidFill>
                  <a:srgbClr val="000000"/>
                </a:solidFill>
              </a:rPr>
              <a:t>Focus on improved agricultural productivity and sustainable use of natural resources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17709" r="27379" b="6250"/>
          <a:stretch>
            <a:fillRect/>
          </a:stretch>
        </p:blipFill>
        <p:spPr bwMode="auto">
          <a:xfrm>
            <a:off x="2286000" y="3505200"/>
            <a:ext cx="4967614" cy="33269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xmlns="" val="356037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</a:rPr>
              <a:t>Assignment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Zacapa is a region representative of Guatemala’s national challenges</a:t>
            </a:r>
          </a:p>
          <a:p>
            <a:r>
              <a:rPr lang="en-US" dirty="0" smtClean="0"/>
              <a:t>Hunger, violence, and distrust of local and national government</a:t>
            </a:r>
          </a:p>
          <a:p>
            <a:r>
              <a:rPr lang="en-US" dirty="0" smtClean="0"/>
              <a:t>Given constraints on CRS as a local partner, how can bananas become a viable option for generating income for farmers in </a:t>
            </a:r>
            <a:r>
              <a:rPr lang="en-US" dirty="0" err="1" smtClean="0"/>
              <a:t>Cooperativa</a:t>
            </a:r>
            <a:r>
              <a:rPr lang="en-US" dirty="0" smtClean="0"/>
              <a:t>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Hermanos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131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914400"/>
            <a:ext cx="9144000" cy="5630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en-US" b="1" u="sng" dirty="0" smtClean="0"/>
              <a:t>The People of Guatemala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838200"/>
            <a:ext cx="6248400" cy="5867400"/>
          </a:xfrm>
        </p:spPr>
        <p:txBody>
          <a:bodyPr>
            <a:normAutofit fontScale="62500" lnSpcReduction="20000"/>
          </a:bodyPr>
          <a:lstStyle/>
          <a:p>
            <a:pPr>
              <a:buNone/>
            </a:pPr>
            <a:r>
              <a:rPr lang="en-US" dirty="0" smtClean="0"/>
              <a:t>Population: 14.7 mil. (</a:t>
            </a:r>
            <a:r>
              <a:rPr lang="en-US" i="1" dirty="0" smtClean="0"/>
              <a:t>median age: 20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Indigenous </a:t>
            </a:r>
          </a:p>
          <a:p>
            <a:pPr lvl="2"/>
            <a:r>
              <a:rPr lang="en-US" dirty="0" smtClean="0"/>
              <a:t>Less educated, limited access to land, political &amp; legal system, unequal pay, location &amp; language</a:t>
            </a:r>
          </a:p>
          <a:p>
            <a:pPr lvl="2"/>
            <a:r>
              <a:rPr lang="en-US" dirty="0" smtClean="0"/>
              <a:t>Mayan revitalization since Peace Accords (‘96) to include: language, dress, religious practice - </a:t>
            </a:r>
            <a:r>
              <a:rPr lang="en-US" dirty="0" err="1" smtClean="0"/>
              <a:t>Rigoberta</a:t>
            </a:r>
            <a:r>
              <a:rPr lang="en-US" dirty="0" smtClean="0"/>
              <a:t> </a:t>
            </a:r>
            <a:r>
              <a:rPr lang="en-US" dirty="0" err="1" smtClean="0"/>
              <a:t>Menchú</a:t>
            </a:r>
            <a:r>
              <a:rPr lang="en-US" dirty="0" smtClean="0"/>
              <a:t> (young Mayan woman won Nobel Peace Prize 1992)                       Largest Maya group: Quiche </a:t>
            </a:r>
          </a:p>
          <a:p>
            <a:pPr lvl="1"/>
            <a:r>
              <a:rPr lang="en-US" dirty="0" err="1" smtClean="0"/>
              <a:t>Mestizo</a:t>
            </a:r>
            <a:endParaRPr lang="en-US" dirty="0" smtClean="0"/>
          </a:p>
          <a:p>
            <a:pPr lvl="2"/>
            <a:r>
              <a:rPr lang="en-US" dirty="0" smtClean="0"/>
              <a:t>Mixed Indigenous &amp; European descent</a:t>
            </a:r>
          </a:p>
          <a:p>
            <a:pPr lvl="2"/>
            <a:r>
              <a:rPr lang="en-US" dirty="0" smtClean="0"/>
              <a:t>Wealth, education &amp; family prestige, westernized</a:t>
            </a:r>
          </a:p>
          <a:p>
            <a:pPr>
              <a:buNone/>
            </a:pPr>
            <a:r>
              <a:rPr lang="en-US" dirty="0" smtClean="0"/>
              <a:t>Language: Spanish (official) 60%</a:t>
            </a:r>
          </a:p>
          <a:p>
            <a:pPr lvl="2"/>
            <a:r>
              <a:rPr lang="en-US" dirty="0" smtClean="0"/>
              <a:t>24 indigenous languages: 40% (remote areas - western highlands, indigenous population, esp. women)</a:t>
            </a:r>
          </a:p>
          <a:p>
            <a:pPr>
              <a:buNone/>
            </a:pPr>
            <a:r>
              <a:rPr lang="en-US" dirty="0" smtClean="0"/>
              <a:t>Religion: Protestant – 40%; Catholic – 55%; Mayan</a:t>
            </a:r>
          </a:p>
          <a:p>
            <a:pPr>
              <a:buNone/>
            </a:pPr>
            <a:r>
              <a:rPr lang="en-US" dirty="0" smtClean="0"/>
              <a:t>Marginalized groups</a:t>
            </a:r>
          </a:p>
          <a:p>
            <a:pPr lvl="1"/>
            <a:r>
              <a:rPr lang="en-US" dirty="0" smtClean="0"/>
              <a:t>Indigenous</a:t>
            </a:r>
          </a:p>
          <a:p>
            <a:pPr lvl="1"/>
            <a:r>
              <a:rPr lang="en-US" dirty="0" smtClean="0"/>
              <a:t>Women: </a:t>
            </a:r>
            <a:r>
              <a:rPr lang="en-US" dirty="0" err="1" smtClean="0"/>
              <a:t>Femicide</a:t>
            </a:r>
            <a:r>
              <a:rPr lang="en-US" dirty="0" smtClean="0"/>
              <a:t> (targeting of women because </a:t>
            </a:r>
          </a:p>
          <a:p>
            <a:pPr lvl="1">
              <a:buNone/>
            </a:pPr>
            <a:r>
              <a:rPr lang="en-US" dirty="0" smtClean="0"/>
              <a:t>	of the their gender) &gt;600 killed last year</a:t>
            </a:r>
          </a:p>
          <a:p>
            <a:pPr>
              <a:buNone/>
            </a:pPr>
            <a:r>
              <a:rPr lang="en-US" dirty="0" smtClean="0"/>
              <a:t>*</a:t>
            </a:r>
            <a:r>
              <a:rPr lang="en-US" sz="2900" i="1" dirty="0" smtClean="0"/>
              <a:t>50% of the population engages in some form of </a:t>
            </a:r>
          </a:p>
          <a:p>
            <a:pPr>
              <a:buNone/>
            </a:pPr>
            <a:r>
              <a:rPr lang="en-US" sz="2900" i="1" dirty="0" smtClean="0"/>
              <a:t>	agriculture, often at the </a:t>
            </a:r>
            <a:r>
              <a:rPr lang="en-US" sz="2900" b="1" i="1" dirty="0" smtClean="0"/>
              <a:t>subsistence level </a:t>
            </a:r>
            <a:r>
              <a:rPr lang="en-US" sz="2900" i="1" dirty="0" smtClean="0"/>
              <a:t>outside </a:t>
            </a:r>
          </a:p>
          <a:p>
            <a:pPr>
              <a:buNone/>
            </a:pPr>
            <a:r>
              <a:rPr lang="en-US" sz="2900" i="1" dirty="0" smtClean="0"/>
              <a:t>	the monetized economy</a:t>
            </a:r>
          </a:p>
          <a:p>
            <a:pPr>
              <a:buNone/>
            </a:pPr>
            <a:r>
              <a:rPr lang="en-US" b="1" dirty="0" smtClean="0"/>
              <a:t>*</a:t>
            </a:r>
            <a:r>
              <a:rPr lang="en-US" sz="2900" dirty="0" smtClean="0"/>
              <a:t> </a:t>
            </a:r>
            <a:r>
              <a:rPr lang="en-US" sz="2900" i="1" dirty="0" smtClean="0"/>
              <a:t>49% of the population living in urban areas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5375"/>
          <a:stretch>
            <a:fillRect/>
          </a:stretch>
        </p:blipFill>
        <p:spPr bwMode="auto">
          <a:xfrm>
            <a:off x="6858000" y="1447800"/>
            <a:ext cx="1524000" cy="207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4" cstate="print"/>
          <a:srcRect l="33013" t="34188" r="35096" b="19373"/>
          <a:stretch>
            <a:fillRect/>
          </a:stretch>
        </p:blipFill>
        <p:spPr bwMode="auto">
          <a:xfrm>
            <a:off x="6019800" y="4114800"/>
            <a:ext cx="2886075" cy="241834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65957" y="4150784"/>
          <a:ext cx="8229600" cy="23960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52828"/>
            <a:ext cx="1439011" cy="795912"/>
          </a:xfrm>
        </p:spPr>
        <p:txBody>
          <a:bodyPr>
            <a:noAutofit/>
          </a:bodyPr>
          <a:lstStyle/>
          <a:p>
            <a:r>
              <a:rPr lang="en-US" sz="2400" dirty="0" smtClean="0"/>
              <a:t>Life of a Banana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49484" y="1213984"/>
            <a:ext cx="2237316" cy="2936800"/>
          </a:xfrm>
          <a:prstGeom prst="rect">
            <a:avLst/>
          </a:prstGeom>
        </p:spPr>
      </p:pic>
      <p:graphicFrame>
        <p:nvGraphicFramePr>
          <p:cNvPr id="12" name="Content Placeholder 4"/>
          <p:cNvGraphicFramePr>
            <a:graphicFrameLocks/>
          </p:cNvGraphicFramePr>
          <p:nvPr/>
        </p:nvGraphicFramePr>
        <p:xfrm>
          <a:off x="1081617" y="1213984"/>
          <a:ext cx="5367867" cy="293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457200" y="70984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smtClean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Global Banana Market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3628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snow\Desktop\rural_guatemal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2880" y="11052"/>
            <a:ext cx="10290521" cy="68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Summary Statistics (2011 </a:t>
            </a:r>
            <a:r>
              <a:rPr lang="en-US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est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):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1371600"/>
            <a:ext cx="4495800" cy="5106526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GDP: $27.5B,  (78/183)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Per Capita: $4,965, (116/181)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growth: 3% (120/183)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Salary Workforce: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42% services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37% industry/commerce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14% agriculture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Export: $8.5B - 38.5% to US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Import: $13.8B – 37% US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Top remittance (2/3 of exports)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CAFTA, $686 foreign investment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/>
              <a:t>coffee, bananas, sugar, crude oil, chemical products, clothing and textiles, vegetables</a:t>
            </a:r>
          </a:p>
        </p:txBody>
      </p:sp>
    </p:spTree>
    <p:extLst>
      <p:ext uri="{BB962C8B-B14F-4D97-AF65-F5344CB8AC3E}">
        <p14:creationId xmlns:p14="http://schemas.microsoft.com/office/powerpoint/2010/main" xmlns="" val="291799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Infrastructure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" name="Picture 2" descr="C:\Users\snow\Desktop\guatemala-v3_6_large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799" y="1600200"/>
            <a:ext cx="4000933" cy="46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95800" y="1524000"/>
            <a:ext cx="4495800" cy="4734629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Education: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6 year compulsory (free),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41% attendance (2/3 primary, 1/5 secondary),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</a:rPr>
              <a:t>74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% literacy (136/183)</a:t>
            </a:r>
            <a:endParaRPr lang="en-US" sz="2000" b="1" dirty="0">
              <a:ln w="12700">
                <a:noFill/>
                <a:prstDash val="solid"/>
              </a:ln>
              <a:effectLst/>
            </a:endParaRP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Healthcare: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70.88 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life expectancy, 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(113/191)</a:t>
            </a:r>
            <a:endParaRPr lang="en-US" sz="2000" b="1" dirty="0">
              <a:ln w="12700">
                <a:noFill/>
                <a:prstDash val="solid"/>
              </a:ln>
              <a:effectLst/>
            </a:endParaRP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</a:rPr>
              <a:t>38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 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infant mortality, 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(125/194)</a:t>
            </a:r>
            <a:endParaRPr lang="en-US" sz="2000" b="1" dirty="0">
              <a:ln w="12700">
                <a:noFill/>
                <a:prstDash val="solid"/>
              </a:ln>
              <a:effectLst/>
            </a:endParaRP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poor rural access, malnutrition (70%)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Transportation: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14,000 km roads, 6,000 paved, 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shut down railroad</a:t>
            </a:r>
          </a:p>
        </p:txBody>
      </p:sp>
    </p:spTree>
    <p:extLst>
      <p:ext uri="{BB962C8B-B14F-4D97-AF65-F5344CB8AC3E}">
        <p14:creationId xmlns:p14="http://schemas.microsoft.com/office/powerpoint/2010/main" xmlns="" val="38778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now\Desktop\Milpa_in_Quiche_Guatemal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Agriculture (1998 Data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)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5800" y="1657067"/>
            <a:ext cx="4495800" cy="4362733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Production: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15.5MT sugar cane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200KT coffee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733KT bananas</a:t>
            </a:r>
          </a:p>
          <a:p>
            <a:pPr marL="742950" lvl="1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1.1MT corn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Subsistence agriculture </a:t>
            </a:r>
            <a:r>
              <a:rPr lang="en-US" sz="2000" b="1" dirty="0" err="1" smtClean="0">
                <a:ln w="12700">
                  <a:noFill/>
                  <a:prstDash val="solid"/>
                </a:ln>
                <a:effectLst/>
              </a:rPr>
              <a:t>Milpas</a:t>
            </a: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 (forest clearing)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17.5% land (of 75%) used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23% GDP, 75% exports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50</a:t>
            </a:r>
            <a:r>
              <a:rPr lang="en-US" sz="2000" b="1" dirty="0">
                <a:ln w="12700">
                  <a:noFill/>
                  <a:prstDash val="solid"/>
                </a:ln>
                <a:effectLst/>
              </a:rPr>
              <a:t>% of population engages in some form of agriculture</a:t>
            </a:r>
          </a:p>
          <a:p>
            <a:pPr marL="285750" indent="-285750">
              <a:spcAft>
                <a:spcPts val="500"/>
              </a:spcAft>
              <a:buFont typeface="Arial" pitchFamily="34" charset="0"/>
              <a:buChar char="•"/>
            </a:pPr>
            <a:r>
              <a:rPr lang="en-US" sz="2000" b="1" dirty="0" smtClean="0">
                <a:ln w="12700">
                  <a:noFill/>
                  <a:prstDash val="solid"/>
                </a:ln>
                <a:effectLst/>
              </a:rPr>
              <a:t> Nontraditional agriculture trend</a:t>
            </a:r>
          </a:p>
        </p:txBody>
      </p:sp>
    </p:spTree>
    <p:extLst>
      <p:ext uri="{BB962C8B-B14F-4D97-AF65-F5344CB8AC3E}">
        <p14:creationId xmlns:p14="http://schemas.microsoft.com/office/powerpoint/2010/main" xmlns="" val="369930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3158"/>
          <a:stretch>
            <a:fillRect/>
          </a:stretch>
        </p:blipFill>
        <p:spPr bwMode="auto">
          <a:xfrm>
            <a:off x="1065958" y="0"/>
            <a:ext cx="6935042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11005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b="1" u="sng" dirty="0" smtClean="0"/>
              <a:t>Guatemala’s History</a:t>
            </a:r>
            <a:endParaRPr lang="en-US" sz="5000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400"/>
          </a:xfrm>
        </p:spPr>
        <p:txBody>
          <a:bodyPr>
            <a:normAutofit lnSpcReduction="10000"/>
          </a:bodyPr>
          <a:lstStyle/>
          <a:p>
            <a:r>
              <a:rPr lang="en-US" sz="2500" b="1" dirty="0" smtClean="0"/>
              <a:t>1820: </a:t>
            </a:r>
            <a:r>
              <a:rPr lang="en-US" sz="2500" dirty="0" smtClean="0"/>
              <a:t>Independence from Spain</a:t>
            </a:r>
          </a:p>
          <a:p>
            <a:r>
              <a:rPr lang="en-US" sz="2500" b="1" dirty="0" smtClean="0"/>
              <a:t>1840: </a:t>
            </a:r>
            <a:r>
              <a:rPr lang="en-US" sz="2500" dirty="0" smtClean="0"/>
              <a:t>Becomes sovereign state</a:t>
            </a:r>
            <a:endParaRPr lang="en-US" dirty="0" smtClean="0"/>
          </a:p>
          <a:p>
            <a:pPr marL="0" lvl="1">
              <a:buFont typeface="Arial" pitchFamily="34" charset="0"/>
              <a:buChar char="•"/>
            </a:pPr>
            <a:r>
              <a:rPr lang="en-US" sz="2500" dirty="0" smtClean="0"/>
              <a:t> </a:t>
            </a:r>
            <a:r>
              <a:rPr lang="en-US" sz="2500" b="1" dirty="0" smtClean="0"/>
              <a:t>1944-1954: </a:t>
            </a:r>
            <a:r>
              <a:rPr lang="en-US" sz="2500" dirty="0" smtClean="0"/>
              <a:t>Social-democratic reforms under </a:t>
            </a:r>
            <a:r>
              <a:rPr lang="en-US" sz="2500" dirty="0" err="1" smtClean="0"/>
              <a:t>Arevalo</a:t>
            </a:r>
            <a:r>
              <a:rPr lang="en-US" sz="2500" dirty="0" smtClean="0"/>
              <a:t> yield various educational, economic and land rights for peasants</a:t>
            </a:r>
          </a:p>
          <a:p>
            <a:pPr marL="400050" lvl="2"/>
            <a:r>
              <a:rPr lang="en-US" sz="2100" dirty="0" smtClean="0"/>
              <a:t>Legalization of the communist party and nationalization of plantations of the United Fruit Company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05250"/>
            <a:ext cx="2336891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3846" r="9615"/>
          <a:stretch>
            <a:fillRect/>
          </a:stretch>
        </p:blipFill>
        <p:spPr bwMode="auto">
          <a:xfrm>
            <a:off x="2286000" y="3882598"/>
            <a:ext cx="3429000" cy="2975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1974" r="7237"/>
          <a:stretch>
            <a:fillRect/>
          </a:stretch>
        </p:blipFill>
        <p:spPr bwMode="auto">
          <a:xfrm>
            <a:off x="5715000" y="38862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-228600"/>
            <a:ext cx="7772400" cy="1470025"/>
          </a:xfrm>
        </p:spPr>
        <p:txBody>
          <a:bodyPr>
            <a:noAutofit/>
          </a:bodyPr>
          <a:lstStyle/>
          <a:p>
            <a:r>
              <a:rPr lang="en-US" sz="5000" b="1" u="sng" dirty="0" smtClean="0"/>
              <a:t>Civil War</a:t>
            </a:r>
            <a:endParaRPr lang="en-US" sz="50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914400"/>
            <a:ext cx="8534400" cy="4038600"/>
          </a:xfrm>
          <a:solidFill>
            <a:schemeClr val="bg1">
              <a:alpha val="67000"/>
            </a:schemeClr>
          </a:solidFill>
        </p:spPr>
        <p:txBody>
          <a:bodyPr>
            <a:noAutofit/>
          </a:bodyPr>
          <a:lstStyle/>
          <a:p>
            <a:pPr algn="l">
              <a:buFont typeface="Arial" pitchFamily="34" charset="0"/>
              <a:buChar char="•"/>
            </a:pPr>
            <a:r>
              <a:rPr lang="en-US" sz="2500" b="1" dirty="0" smtClean="0">
                <a:solidFill>
                  <a:schemeClr val="tx1"/>
                </a:solidFill>
              </a:rPr>
              <a:t>1960: </a:t>
            </a:r>
            <a:r>
              <a:rPr lang="en-US" sz="2500" dirty="0" smtClean="0">
                <a:solidFill>
                  <a:schemeClr val="tx1"/>
                </a:solidFill>
              </a:rPr>
              <a:t>Civil War begins, fueled by U.S.-backed coup in 1954</a:t>
            </a:r>
          </a:p>
          <a:p>
            <a:pPr algn="l">
              <a:buFont typeface="Arial" pitchFamily="34" charset="0"/>
              <a:buChar char="•"/>
            </a:pPr>
            <a:r>
              <a:rPr lang="en-US" sz="2500" b="1" dirty="0" smtClean="0">
                <a:solidFill>
                  <a:schemeClr val="tx1"/>
                </a:solidFill>
              </a:rPr>
              <a:t>1970-1983: </a:t>
            </a:r>
            <a:r>
              <a:rPr lang="en-US" sz="2500" dirty="0" smtClean="0">
                <a:solidFill>
                  <a:schemeClr val="tx1"/>
                </a:solidFill>
              </a:rPr>
              <a:t>violence between the Guatemalan army and leftist guerillas leads to country’s worst era of human rights violations.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</a:rPr>
              <a:t>1970: </a:t>
            </a:r>
            <a:r>
              <a:rPr lang="en-US" sz="2100" dirty="0" smtClean="0">
                <a:solidFill>
                  <a:schemeClr val="tx1"/>
                </a:solidFill>
              </a:rPr>
              <a:t>State of siege declared under Arana; decade of military-controlled government</a:t>
            </a:r>
          </a:p>
          <a:p>
            <a:pPr lvl="1" algn="l">
              <a:buFont typeface="Arial" pitchFamily="34" charset="0"/>
              <a:buChar char="•"/>
            </a:pPr>
            <a:r>
              <a:rPr lang="en-US" sz="2100" b="1" dirty="0" smtClean="0">
                <a:solidFill>
                  <a:schemeClr val="tx1"/>
                </a:solidFill>
              </a:rPr>
              <a:t>1982: </a:t>
            </a:r>
            <a:r>
              <a:rPr lang="en-US" sz="2100" dirty="0" smtClean="0">
                <a:solidFill>
                  <a:schemeClr val="tx1"/>
                </a:solidFill>
              </a:rPr>
              <a:t>General Rios </a:t>
            </a:r>
            <a:r>
              <a:rPr lang="en-US" sz="2100" dirty="0" err="1" smtClean="0">
                <a:solidFill>
                  <a:schemeClr val="tx1"/>
                </a:solidFill>
              </a:rPr>
              <a:t>Montt</a:t>
            </a:r>
            <a:r>
              <a:rPr lang="en-US" sz="2100" smtClean="0">
                <a:solidFill>
                  <a:schemeClr val="tx1"/>
                </a:solidFill>
              </a:rPr>
              <a:t> unleashes </a:t>
            </a:r>
            <a:r>
              <a:rPr lang="en-US" sz="2100" dirty="0" smtClean="0">
                <a:solidFill>
                  <a:schemeClr val="tx1"/>
                </a:solidFill>
              </a:rPr>
              <a:t>a particularly brutal counterinsurgency  against left-wing guerillas</a:t>
            </a:r>
          </a:p>
          <a:p>
            <a:pPr algn="l">
              <a:buFont typeface="Arial" pitchFamily="34" charset="0"/>
              <a:buChar char="•"/>
            </a:pPr>
            <a:r>
              <a:rPr lang="en-US" sz="2500" b="1" dirty="0" smtClean="0">
                <a:solidFill>
                  <a:schemeClr val="tx1"/>
                </a:solidFill>
              </a:rPr>
              <a:t>1986: </a:t>
            </a:r>
            <a:r>
              <a:rPr lang="en-US" sz="2500" dirty="0" smtClean="0">
                <a:solidFill>
                  <a:schemeClr val="tx1"/>
                </a:solidFill>
              </a:rPr>
              <a:t>new constitution and democratic transition begins</a:t>
            </a:r>
          </a:p>
          <a:p>
            <a:pPr algn="l">
              <a:buFont typeface="Arial" pitchFamily="34" charset="0"/>
              <a:buChar char="•"/>
            </a:pPr>
            <a:r>
              <a:rPr lang="en-US" sz="2500" dirty="0" smtClean="0">
                <a:solidFill>
                  <a:schemeClr val="tx1"/>
                </a:solidFill>
              </a:rPr>
              <a:t> </a:t>
            </a:r>
            <a:r>
              <a:rPr lang="en-US" sz="2500" b="1" dirty="0" smtClean="0">
                <a:solidFill>
                  <a:schemeClr val="tx1"/>
                </a:solidFill>
              </a:rPr>
              <a:t>December 1996: </a:t>
            </a:r>
            <a:r>
              <a:rPr lang="en-US" sz="2500" dirty="0" smtClean="0">
                <a:solidFill>
                  <a:schemeClr val="tx1"/>
                </a:solidFill>
              </a:rPr>
              <a:t>Peace Accords signed</a:t>
            </a:r>
          </a:p>
          <a:p>
            <a:pPr algn="l">
              <a:buFont typeface="Arial" pitchFamily="34" charset="0"/>
              <a:buChar char="•"/>
            </a:pPr>
            <a:r>
              <a:rPr lang="en-US" sz="1200" dirty="0" smtClean="0"/>
              <a:t>Sources: Crisis Group, U.N.-backed Commission for Historical Clarification “Guatemala: Memory of Silence, Inter-American 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r="6656"/>
          <a:stretch>
            <a:fillRect/>
          </a:stretch>
        </p:blipFill>
        <p:spPr bwMode="auto">
          <a:xfrm>
            <a:off x="6014436" y="4572000"/>
            <a:ext cx="3205764" cy="2285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 l="1852" t="4000" r="1852" b="14769"/>
          <a:stretch>
            <a:fillRect/>
          </a:stretch>
        </p:blipFill>
        <p:spPr bwMode="auto">
          <a:xfrm>
            <a:off x="0" y="4585188"/>
            <a:ext cx="3581400" cy="227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 l="6571" r="20285"/>
          <a:stretch>
            <a:fillRect/>
          </a:stretch>
        </p:blipFill>
        <p:spPr bwMode="auto">
          <a:xfrm>
            <a:off x="3581400" y="4572001"/>
            <a:ext cx="2438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Legacy of Violence</a:t>
            </a:r>
            <a:endParaRPr lang="en-US" b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74837"/>
            <a:ext cx="2590800" cy="4525963"/>
          </a:xfrm>
        </p:spPr>
        <p:txBody>
          <a:bodyPr>
            <a:normAutofit fontScale="62500" lnSpcReduction="20000"/>
          </a:bodyPr>
          <a:lstStyle/>
          <a:p>
            <a:pPr marL="342900" lvl="1" indent="-342900">
              <a:buNone/>
            </a:pPr>
            <a:r>
              <a:rPr lang="en-US" sz="3600" dirty="0" smtClean="0"/>
              <a:t>More than 200,000</a:t>
            </a:r>
          </a:p>
          <a:p>
            <a:pPr marL="342900" lvl="1" indent="-342900">
              <a:buNone/>
            </a:pPr>
            <a:r>
              <a:rPr lang="en-US" sz="3600" dirty="0" smtClean="0"/>
              <a:t>killed, hundreds of</a:t>
            </a:r>
          </a:p>
          <a:p>
            <a:pPr marL="342900" lvl="1" indent="-342900">
              <a:buNone/>
            </a:pPr>
            <a:r>
              <a:rPr lang="en-US" sz="3600" dirty="0" smtClean="0"/>
              <a:t>thousands flee the</a:t>
            </a:r>
          </a:p>
          <a:p>
            <a:pPr marL="342900" lvl="1" indent="-342900">
              <a:buNone/>
            </a:pPr>
            <a:r>
              <a:rPr lang="en-US" sz="3600" dirty="0" smtClean="0"/>
              <a:t>country and are</a:t>
            </a:r>
          </a:p>
          <a:p>
            <a:pPr marL="342900" lvl="1" indent="-342900">
              <a:buNone/>
            </a:pPr>
            <a:r>
              <a:rPr lang="en-US" sz="3600" dirty="0" smtClean="0"/>
              <a:t>internally displaced.</a:t>
            </a:r>
          </a:p>
          <a:p>
            <a:pPr marL="342900" lvl="1" indent="-342900">
              <a:buNone/>
            </a:pPr>
            <a:endParaRPr lang="en-US" sz="3600" dirty="0" smtClean="0"/>
          </a:p>
          <a:p>
            <a:pPr marL="342900" lvl="1" indent="-342900">
              <a:buNone/>
            </a:pPr>
            <a:r>
              <a:rPr lang="en-US" sz="3600" dirty="0" smtClean="0"/>
              <a:t>83% of victims are</a:t>
            </a:r>
          </a:p>
          <a:p>
            <a:pPr marL="342900" lvl="1" indent="-342900">
              <a:buNone/>
            </a:pPr>
            <a:r>
              <a:rPr lang="en-US" sz="3600" dirty="0" smtClean="0"/>
              <a:t>indigenous, 93% of </a:t>
            </a:r>
          </a:p>
          <a:p>
            <a:pPr marL="342900" lvl="1" indent="-342900">
              <a:buNone/>
            </a:pPr>
            <a:r>
              <a:rPr lang="en-US" sz="3600" dirty="0" smtClean="0"/>
              <a:t>human rights</a:t>
            </a:r>
          </a:p>
          <a:p>
            <a:pPr marL="342900" lvl="1" indent="-342900">
              <a:buNone/>
            </a:pPr>
            <a:r>
              <a:rPr lang="en-US" sz="3600" dirty="0" smtClean="0"/>
              <a:t>violations by state</a:t>
            </a:r>
          </a:p>
          <a:p>
            <a:pPr marL="342900" lvl="1" indent="-342900">
              <a:buNone/>
            </a:pPr>
            <a:r>
              <a:rPr lang="en-US" sz="3600" dirty="0" smtClean="0"/>
              <a:t>forces</a:t>
            </a:r>
          </a:p>
          <a:p>
            <a:pPr>
              <a:buNone/>
            </a:pPr>
            <a:endParaRPr lang="en-US" sz="3600" b="1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6762" y="1752600"/>
            <a:ext cx="6384838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470426" y="6107668"/>
            <a:ext cx="4606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Exhumation at </a:t>
            </a:r>
            <a:r>
              <a:rPr lang="en-US" i="1" dirty="0" err="1" smtClean="0"/>
              <a:t>Comalapa</a:t>
            </a:r>
            <a:r>
              <a:rPr lang="en-US" i="1" dirty="0" smtClean="0"/>
              <a:t>, a former Army base. </a:t>
            </a:r>
            <a:endParaRPr lang="en-US" i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1752</Words>
  <Application>Microsoft Office PowerPoint</Application>
  <PresentationFormat>On-screen Show (4:3)</PresentationFormat>
  <Paragraphs>234</Paragraphs>
  <Slides>20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Guatemala</vt:lpstr>
      <vt:lpstr>The People of Guatemala</vt:lpstr>
      <vt:lpstr>Summary Statistics (2011 est):</vt:lpstr>
      <vt:lpstr>Infrastructure</vt:lpstr>
      <vt:lpstr>Agriculture (1998 Data)</vt:lpstr>
      <vt:lpstr>Slide 6</vt:lpstr>
      <vt:lpstr>Guatemala’s History</vt:lpstr>
      <vt:lpstr>Civil War</vt:lpstr>
      <vt:lpstr>Legacy of Violence</vt:lpstr>
      <vt:lpstr>Peace Accords: 1996-1997</vt:lpstr>
      <vt:lpstr>Government Structure</vt:lpstr>
      <vt:lpstr>Framework for the Rule of Law</vt:lpstr>
      <vt:lpstr>Growth of Organized Crime, Drug Trade</vt:lpstr>
      <vt:lpstr>Key Facts of Drug Trade</vt:lpstr>
      <vt:lpstr>Mexican Drug Cartels – The Rise of Los Zetas</vt:lpstr>
      <vt:lpstr>Small Arms in Guatemala</vt:lpstr>
      <vt:lpstr>Challenges</vt:lpstr>
      <vt:lpstr>CRS Guatemala</vt:lpstr>
      <vt:lpstr>Assignment</vt:lpstr>
      <vt:lpstr>Life of a Banana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Guatemala’s History</dc:title>
  <dc:creator>Karla</dc:creator>
  <cp:lastModifiedBy>Holly</cp:lastModifiedBy>
  <cp:revision>50</cp:revision>
  <dcterms:created xsi:type="dcterms:W3CDTF">2012-01-23T22:47:07Z</dcterms:created>
  <dcterms:modified xsi:type="dcterms:W3CDTF">2013-09-10T02:51:40Z</dcterms:modified>
</cp:coreProperties>
</file>